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4" r:id="rId3"/>
    <p:sldId id="307" r:id="rId4"/>
    <p:sldId id="308" r:id="rId5"/>
    <p:sldId id="350" r:id="rId6"/>
    <p:sldId id="266" r:id="rId7"/>
    <p:sldId id="345" r:id="rId8"/>
    <p:sldId id="344" r:id="rId9"/>
    <p:sldId id="347" r:id="rId10"/>
    <p:sldId id="346" r:id="rId11"/>
    <p:sldId id="349" r:id="rId12"/>
    <p:sldId id="348" r:id="rId13"/>
    <p:sldId id="309" r:id="rId14"/>
    <p:sldId id="310" r:id="rId15"/>
    <p:sldId id="324" r:id="rId16"/>
    <p:sldId id="267" r:id="rId17"/>
    <p:sldId id="327" r:id="rId18"/>
    <p:sldId id="330" r:id="rId19"/>
    <p:sldId id="332" r:id="rId20"/>
    <p:sldId id="333" r:id="rId21"/>
    <p:sldId id="334" r:id="rId22"/>
    <p:sldId id="335" r:id="rId23"/>
    <p:sldId id="338" r:id="rId24"/>
    <p:sldId id="342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03" r:id="rId35"/>
    <p:sldId id="304" r:id="rId36"/>
    <p:sldId id="305" r:id="rId37"/>
    <p:sldId id="306" r:id="rId38"/>
    <p:sldId id="322" r:id="rId39"/>
    <p:sldId id="323" r:id="rId40"/>
    <p:sldId id="300" r:id="rId41"/>
    <p:sldId id="351" r:id="rId42"/>
    <p:sldId id="325" r:id="rId43"/>
    <p:sldId id="278" r:id="rId44"/>
    <p:sldId id="32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210"/>
    <a:srgbClr val="F68100"/>
    <a:srgbClr val="0A2F5A"/>
    <a:srgbClr val="003049"/>
    <a:srgbClr val="FFFFFF"/>
    <a:srgbClr val="FCD34D"/>
    <a:srgbClr val="A0F232"/>
    <a:srgbClr val="74CCFB"/>
    <a:srgbClr val="FFFF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4" autoAdjust="0"/>
    <p:restoredTop sz="82981" autoAdjust="0"/>
  </p:normalViewPr>
  <p:slideViewPr>
    <p:cSldViewPr snapToGrid="0">
      <p:cViewPr varScale="1">
        <p:scale>
          <a:sx n="75" d="100"/>
          <a:sy n="75" d="100"/>
        </p:scale>
        <p:origin x="6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A0DE2-291A-4A8D-AF2D-CB1BB3110509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D662C-7ED5-4A9E-A2D4-5C84DADFA7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206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dirty="0" smtClean="0"/>
              <a:t>팀 명을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하루하루’로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정했을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하’에서는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푸른 하늘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루’에서는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 나무 한 그루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떠오름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광활한 하늘 아래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언덕 위에 거대한 나무가 있는 풍경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나무에게 질문하면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나무는 나뭇잎을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내려주듯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답을 전해주는 그런 이미지로 컨셉의 큰 틀을 조직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컨셉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“높은 언덕 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푸른 하늘 아래 하늘색 구름이 흐르고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커다란 나무 한 그루 아래에서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오래된 나무와 교감하며 이야기를 나누는 듯한 대화 경험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자연 속에서 오래된 나무와 마주 앉아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대화하는 듯한 경험을 하도록 설계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인공적인 ‘로봇과의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대화’가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자연과 자연이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소통하는 듯한 따뜻하고 조화로운 분위기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아이콘은 이러한 배경을 바탕으로 프로젝트 이름인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하루하루와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하늘아래 나무를 표현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80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L2m</a:t>
            </a:r>
            <a:r>
              <a:rPr lang="ko-KR" altLang="en-US" dirty="0" smtClean="0"/>
              <a:t>에서 발급받은 </a:t>
            </a:r>
            <a:r>
              <a:rPr lang="en-US" altLang="ko-KR" dirty="0" err="1" smtClean="0"/>
              <a:t>apikey</a:t>
            </a:r>
            <a:r>
              <a:rPr lang="ko-KR" altLang="en-US" dirty="0" smtClean="0"/>
              <a:t>를 사용하여 데이터 수집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L2m </a:t>
            </a:r>
            <a:r>
              <a:rPr lang="ko-KR" altLang="en-US" dirty="0" smtClean="0"/>
              <a:t>아이템 정보검색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/>
              <a:t>Api</a:t>
            </a:r>
            <a:r>
              <a:rPr lang="ko-KR" altLang="en-US" sz="1200" dirty="0" err="1" smtClean="0"/>
              <a:t>를</a:t>
            </a:r>
            <a:r>
              <a:rPr lang="ko-KR" altLang="en-US" sz="1200" dirty="0" smtClean="0"/>
              <a:t> 사용하여 최저가 아이템 검색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0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</a:t>
            </a:r>
            <a:r>
              <a:rPr lang="en-US" altLang="ko-KR" dirty="0" err="1" smtClean="0"/>
              <a:t>SentenceTransformer</a:t>
            </a:r>
            <a:r>
              <a:rPr lang="en-US" altLang="ko-KR" dirty="0" smtClean="0"/>
              <a:t>: distiluse-base-multilingual-cased-v2 </a:t>
            </a:r>
            <a:r>
              <a:rPr lang="ko-KR" altLang="en-US" dirty="0" smtClean="0"/>
              <a:t>모델 사용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문장간</a:t>
            </a:r>
            <a:r>
              <a:rPr lang="ko-KR" altLang="en-US" dirty="0" smtClean="0"/>
              <a:t> 유사도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간단한 문장 분류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r>
              <a:rPr lang="en-US" altLang="ko-KR" dirty="0" smtClean="0"/>
              <a:t>-</a:t>
            </a:r>
            <a:r>
              <a:rPr lang="en-US" altLang="ko-KR" dirty="0" err="1" smtClean="0"/>
              <a:t>LogisticRegression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위의 </a:t>
            </a:r>
            <a:r>
              <a:rPr lang="ko-KR" altLang="en-US" dirty="0" err="1" smtClean="0"/>
              <a:t>벡터화된</a:t>
            </a:r>
            <a:r>
              <a:rPr lang="ko-KR" altLang="en-US" dirty="0" smtClean="0"/>
              <a:t> 문장을 기반으로 </a:t>
            </a:r>
            <a:r>
              <a:rPr lang="en-US" altLang="ko-KR" dirty="0" smtClean="0"/>
              <a:t>intent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선형분류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다중 클래스 확률 예측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Result</a:t>
            </a:r>
          </a:p>
          <a:p>
            <a:pPr lvl="2"/>
            <a:r>
              <a:rPr lang="en-US" altLang="ko-KR" dirty="0" err="1" smtClean="0"/>
              <a:t>nlu</a:t>
            </a:r>
            <a:r>
              <a:rPr lang="ko-KR" altLang="en-US" dirty="0" smtClean="0"/>
              <a:t>폴더에 </a:t>
            </a:r>
            <a:r>
              <a:rPr lang="en-US" altLang="ko-KR" dirty="0" err="1" smtClean="0"/>
              <a:t>intent_encoder.joblib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문장→벡터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intent_joblib</a:t>
            </a:r>
            <a:r>
              <a:rPr lang="en-US" altLang="ko-KR" dirty="0" smtClean="0"/>
              <a:t>(</a:t>
            </a:r>
            <a:r>
              <a:rPr lang="ko-KR" altLang="en-US" dirty="0" smtClean="0"/>
              <a:t>벡터→</a:t>
            </a:r>
            <a:r>
              <a:rPr lang="en-US" altLang="ko-KR" dirty="0" smtClean="0"/>
              <a:t>intent) </a:t>
            </a:r>
            <a:r>
              <a:rPr lang="ko-KR" altLang="en-US" dirty="0" smtClean="0"/>
              <a:t>저장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20000"/>
              </a:lnSpc>
            </a:pPr>
            <a:r>
              <a:rPr lang="ko-KR" altLang="en-US" sz="1200" dirty="0" smtClean="0"/>
              <a:t>주제를 </a:t>
            </a:r>
            <a:r>
              <a:rPr lang="ko-KR" altLang="en-US" sz="1200" b="1" dirty="0" err="1" smtClean="0"/>
              <a:t>토글</a:t>
            </a:r>
            <a:r>
              <a:rPr lang="ko-KR" altLang="en-US" sz="1200" b="1" dirty="0" smtClean="0"/>
              <a:t> 방식으로 선택</a:t>
            </a:r>
            <a:endParaRPr lang="ko-KR" altLang="en-US" sz="1200" dirty="0" smtClean="0"/>
          </a:p>
          <a:p>
            <a:pPr fontAlgn="base">
              <a:lnSpc>
                <a:spcPct val="120000"/>
              </a:lnSpc>
            </a:pPr>
            <a:r>
              <a:rPr lang="ko-KR" altLang="en-US" sz="1200" dirty="0" smtClean="0"/>
              <a:t>입력 값이 비어있는 경우 제출을 막아 </a:t>
            </a:r>
            <a:r>
              <a:rPr lang="ko-KR" altLang="en-US" sz="1200" b="1" dirty="0" smtClean="0"/>
              <a:t>불필요한 요청을 방지</a:t>
            </a:r>
            <a:endParaRPr lang="ko-KR" altLang="en-US" sz="1200" dirty="0" smtClean="0"/>
          </a:p>
          <a:p>
            <a:pPr fontAlgn="base">
              <a:lnSpc>
                <a:spcPct val="120000"/>
              </a:lnSpc>
            </a:pPr>
            <a:r>
              <a:rPr lang="ko-KR" altLang="en-US" sz="1200" dirty="0" smtClean="0"/>
              <a:t>추가적으로 </a:t>
            </a:r>
            <a:r>
              <a:rPr lang="en-US" altLang="ko-KR" sz="1200" dirty="0" err="1" smtClean="0"/>
              <a:t>useNavigate</a:t>
            </a:r>
            <a:r>
              <a:rPr lang="ko-KR" altLang="en-US" sz="1200" dirty="0" smtClean="0"/>
              <a:t>을 활용해 사용자의 입력과 선택한 주제를 쿼리 </a:t>
            </a:r>
            <a:r>
              <a:rPr lang="ko-KR" altLang="en-US" sz="1200" dirty="0" err="1" smtClean="0"/>
              <a:t>파라미터전달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-&gt;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상태를 </a:t>
            </a:r>
            <a:r>
              <a:rPr lang="en-US" altLang="ko-KR" sz="1200" b="1" dirty="0" smtClean="0"/>
              <a:t>URL</a:t>
            </a:r>
            <a:r>
              <a:rPr lang="ko-KR" altLang="en-US" sz="1200" b="1" dirty="0" smtClean="0"/>
              <a:t>로 관리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6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200" dirty="0" smtClean="0"/>
              <a:t>질문을 입력하면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입력 값을 상태로 관리</a:t>
            </a:r>
            <a:r>
              <a:rPr lang="ko-KR" altLang="en-US" sz="1200" dirty="0" smtClean="0"/>
              <a:t>하고 메시지를 전송</a:t>
            </a:r>
            <a:endParaRPr lang="en-US" altLang="ko-KR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sz="1200" dirty="0" smtClean="0"/>
              <a:t>입력된 메시지는 </a:t>
            </a:r>
            <a:r>
              <a:rPr lang="en-US" altLang="ko-KR" sz="1200" dirty="0" err="1" smtClean="0"/>
              <a:t>axios</a:t>
            </a:r>
            <a:r>
              <a:rPr lang="ko-KR" altLang="en-US" sz="1200" dirty="0" smtClean="0"/>
              <a:t>를 통해 서버로 전송</a:t>
            </a:r>
            <a:r>
              <a:rPr lang="en-US" altLang="ko-KR" sz="1200" dirty="0" smtClean="0"/>
              <a:t>, </a:t>
            </a:r>
            <a:r>
              <a:rPr lang="en-US" altLang="ko-KR" sz="1200" b="1" dirty="0" smtClean="0"/>
              <a:t>intent(</a:t>
            </a:r>
            <a:r>
              <a:rPr lang="ko-KR" altLang="en-US" sz="1200" b="1" dirty="0" smtClean="0"/>
              <a:t>의도</a:t>
            </a:r>
            <a:r>
              <a:rPr lang="en-US" altLang="ko-KR" sz="1200" b="1" dirty="0" smtClean="0"/>
              <a:t>)</a:t>
            </a:r>
            <a:r>
              <a:rPr lang="ko-KR" altLang="en-US" sz="1200" dirty="0" smtClean="0"/>
              <a:t>와 </a:t>
            </a:r>
            <a:r>
              <a:rPr lang="en-US" altLang="ko-KR" sz="1200" b="1" dirty="0" smtClean="0"/>
              <a:t>entities   (</a:t>
            </a:r>
            <a:r>
              <a:rPr lang="ko-KR" altLang="en-US" sz="1200" b="1" dirty="0" err="1" smtClean="0"/>
              <a:t>엔티티</a:t>
            </a:r>
            <a:r>
              <a:rPr lang="en-US" altLang="ko-KR" sz="1200" b="1" dirty="0" smtClean="0"/>
              <a:t>)</a:t>
            </a:r>
            <a:r>
              <a:rPr lang="en-US" altLang="ko-KR" sz="1200" dirty="0" smtClean="0"/>
              <a:t>, </a:t>
            </a:r>
            <a:r>
              <a:rPr lang="en-US" altLang="ko-KR" sz="1200" b="1" dirty="0" smtClean="0"/>
              <a:t>answer(</a:t>
            </a:r>
            <a:r>
              <a:rPr lang="ko-KR" altLang="en-US" sz="1200" b="1" dirty="0" smtClean="0"/>
              <a:t>답변</a:t>
            </a:r>
            <a:r>
              <a:rPr lang="en-US" altLang="ko-KR" sz="1200" b="1" dirty="0" smtClean="0"/>
              <a:t>)</a:t>
            </a:r>
            <a:r>
              <a:rPr lang="ko-KR" altLang="en-US" sz="1200" dirty="0" smtClean="0"/>
              <a:t>를 반환</a:t>
            </a:r>
            <a:endParaRPr lang="en-US" altLang="ko-KR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ko-KR" altLang="en-US" sz="1200" dirty="0" err="1" smtClean="0"/>
              <a:t>챗봇의</a:t>
            </a:r>
            <a:r>
              <a:rPr lang="ko-KR" altLang="en-US" sz="1200" dirty="0" smtClean="0"/>
              <a:t> 답변은 한 글자씩 출력되어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실제 대화하는 듯한 경험</a:t>
            </a:r>
            <a:r>
              <a:rPr lang="ko-KR" altLang="en-US" sz="1200" dirty="0" smtClean="0"/>
              <a:t>을</a:t>
            </a:r>
            <a:r>
              <a:rPr lang="ko-KR" altLang="en-US" sz="1200" b="1" dirty="0" smtClean="0"/>
              <a:t>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72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주제 선택 화면인 </a:t>
            </a:r>
            <a:r>
              <a:rPr lang="en-US" altLang="ko-KR" baseline="0" dirty="0" err="1" smtClean="0"/>
              <a:t>WelcomePage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주제중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개를 선택합니다 이 주제를 선택 안한다면 기본 </a:t>
            </a:r>
            <a:r>
              <a:rPr lang="ko-KR" altLang="en-US" baseline="0" dirty="0" err="1" smtClean="0"/>
              <a:t>챗봇으로</a:t>
            </a:r>
            <a:r>
              <a:rPr lang="ko-KR" altLang="en-US" baseline="0" dirty="0" smtClean="0"/>
              <a:t> 작동합니다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이후에 메시지 </a:t>
            </a:r>
            <a:r>
              <a:rPr lang="ko-KR" altLang="en-US" baseline="0" dirty="0" err="1" smtClean="0"/>
              <a:t>입력창에서</a:t>
            </a:r>
            <a:r>
              <a:rPr lang="ko-KR" altLang="en-US" baseline="0" dirty="0" smtClean="0"/>
              <a:t> 자신이 물어보고 싶은 내용을 적은 후 전송 버튼을 누르게 되면 </a:t>
            </a:r>
            <a:endParaRPr lang="en-US" altLang="ko-KR" baseline="0" dirty="0" smtClean="0"/>
          </a:p>
          <a:p>
            <a:r>
              <a:rPr lang="ko-KR" altLang="en-US" baseline="0" dirty="0" smtClean="0"/>
              <a:t>메인 </a:t>
            </a:r>
            <a:r>
              <a:rPr lang="ko-KR" altLang="en-US" baseline="0" dirty="0" err="1" smtClean="0"/>
              <a:t>챗봇</a:t>
            </a:r>
            <a:r>
              <a:rPr lang="ko-KR" altLang="en-US" baseline="0" dirty="0" smtClean="0"/>
              <a:t> 대화 화면 </a:t>
            </a:r>
            <a:r>
              <a:rPr lang="en-US" altLang="ko-KR" baseline="0" dirty="0" err="1" smtClean="0"/>
              <a:t>ChatBotPage</a:t>
            </a:r>
            <a:r>
              <a:rPr lang="ko-KR" altLang="en-US" baseline="0" dirty="0" smtClean="0"/>
              <a:t>로 넘어가게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메인 </a:t>
            </a:r>
            <a:r>
              <a:rPr lang="ko-KR" altLang="en-US" baseline="0" dirty="0" err="1" smtClean="0"/>
              <a:t>챗봇</a:t>
            </a:r>
            <a:r>
              <a:rPr lang="ko-KR" altLang="en-US" baseline="0" dirty="0" smtClean="0"/>
              <a:t> 화면에서 응답을 확인 한 이후 추가적인 질문을 입력해 응답을 받고 원하는 대답을 얻을 때 까지 이 과정을 반복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821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만들게 된 환경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기존에는 주제를 바로 선택하여 이동하는 방식이 없어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주제를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명확히 인지하고 선택할 수 있도록 별도의 주제 선택 페이지를 새롭게 설계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밤’의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분위기와 꿈속 분위기를 기반으로 약간 어둡고 몽환적인 느낌을 강조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정형화된 채팅 방식에서 벗어나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현실과는 다른 비현실적인 대화 경험을 제공하고자 하는 의도를 담고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40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1200" dirty="0" smtClean="0"/>
              <a:t>시간이 더 있고 리소스가 더 충분했다면 상당히 강력한 봇이 될 가능성이 높다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00" dirty="0" smtClean="0"/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200" dirty="0" smtClean="0"/>
              <a:t>앱으로 구현해 포터블환경에서 작동해 언제 어디서나 정보를 확인 할 수 있었으면 좋았을 거 같다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00" dirty="0" smtClean="0"/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200" dirty="0" smtClean="0"/>
              <a:t>리소스때문에 아쉬웠지만 학습 데이터 모델을 더 강한 모델을 사용했다면 더 나은 결과가 나왔을 거 같다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00" dirty="0" smtClean="0"/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1200" dirty="0" smtClean="0"/>
              <a:t>시간때문에 아쉬웠지만 학습 데이터 셋을 더 많이 준비하고 구어체 및 비문 처리를 담당하는 모델을 하나 더 추가했으면 좋았을 거 같다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8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 latinLnBrk="1">
              <a:lnSpc>
                <a:spcPct val="150000"/>
              </a:lnSpc>
              <a:buFontTx/>
              <a:buChar char="-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입력 문장을 의도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(intent)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영역으로 분류하기 위한 학습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사용자의 질의를 받아서 “어떤 기능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 정보 조회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주식 정보 조회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시세 조회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수행해야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하는지”를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판별하기 위해 사용됩니다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 latinLnBrk="1">
              <a:lnSpc>
                <a:spcPct val="150000"/>
              </a:lnSpc>
              <a:buFontTx/>
              <a:buChar char="-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 latinLnBrk="1">
              <a:lnSpc>
                <a:spcPct val="150000"/>
              </a:lnSpc>
              <a:buFontTx/>
              <a:buChar char="-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JSON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 형태로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요소는 하나의 학습 예시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질의 및 그에 대응하는 의도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나타냅니다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 fontAlgn="base" latinLnBrk="1">
              <a:lnSpc>
                <a:spcPct val="150000"/>
              </a:lnSpc>
              <a:buFontTx/>
              <a:buChar char="-"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예시는 두 개의 키로 구성</a:t>
            </a: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1-1. "text":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입력한 전체 문장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자유 형식의 한국어 문장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1-2. "intent":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문장이 속하는 의도 카테고리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"festival", "l2m", "stock"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fontAlgn="base" latinLnBrk="1">
              <a:lnSpc>
                <a:spcPct val="150000"/>
              </a:lnSpc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세부 기능 및 역할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 분류 모델 학습 </a:t>
            </a: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로드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"intent"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쌍을 학습 데이터로 활용하여 다중 클래스 분류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학습합니다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 latinLnBrk="1">
              <a:lnSpc>
                <a:spcPct val="150000"/>
              </a:lnSpc>
              <a:buFontTx/>
              <a:buChar char="-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학습된 모델은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자연어 질문이 들어왔을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문장의 의도를 예측하여 적절한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핸들러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축제 조회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 데이터 조회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주식 데이터 조회 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라우팅합니다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indent="0" fontAlgn="base" latinLnBrk="1">
              <a:lnSpc>
                <a:spcPct val="150000"/>
              </a:lnSpc>
              <a:buFontTx/>
              <a:buNone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2-2.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핸들러호출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“이번 주말에 갈 수 있는 축제 있을까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입력하면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예측한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"festival"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의도를 기반으로 축제 정보를 조회하는 함수가 실행됩니다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 latinLnBrk="1">
              <a:lnSpc>
                <a:spcPct val="150000"/>
              </a:lnSpc>
              <a:buFontTx/>
              <a:buChar char="-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예로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리니지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전설 아이템 시세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비교해줘”라면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"l2m"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핸들러가호출되어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L2M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아이템 가격 정보를 조회합니다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indent="0" fontAlgn="base" latinLnBrk="1">
              <a:lnSpc>
                <a:spcPct val="150000"/>
              </a:lnSpc>
              <a:buFontTx/>
              <a:buNone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확장 및 검증 </a:t>
            </a: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의도 예시를 추가하거나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의도를 명확히 분리하기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지속적으로 업데이트할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"stock"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의도가 아닌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foreign_stock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세부 카테고리가 필요할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"intent"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항목과 관련 문장을 추가하여 다중 분류 정확도를 향상시킵니다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>
              <a:lnSpc>
                <a:spcPct val="150000"/>
              </a:lnSpc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01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 smtClean="0"/>
              <a:t>목적</a:t>
            </a:r>
            <a:r>
              <a:rPr lang="en-US" altLang="ko-KR" sz="1200" dirty="0" smtClean="0"/>
              <a:t>:  </a:t>
            </a:r>
            <a:r>
              <a:rPr lang="ko-KR" altLang="en-US" sz="1200" dirty="0" smtClean="0"/>
              <a:t>의도 분류와 </a:t>
            </a:r>
            <a:r>
              <a:rPr lang="ko-KR" altLang="en-US" sz="1200" dirty="0" err="1" smtClean="0"/>
              <a:t>개체명</a:t>
            </a:r>
            <a:r>
              <a:rPr lang="ko-KR" altLang="en-US" sz="1200" dirty="0" smtClean="0"/>
              <a:t> 인식을 보완하기 위해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미리 정의된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유형</a:t>
            </a:r>
            <a:r>
              <a:rPr lang="en-US" altLang="ko-KR" sz="1200" dirty="0" smtClean="0"/>
              <a:t>(entity type)</a:t>
            </a:r>
            <a:r>
              <a:rPr lang="ko-KR" altLang="en-US" sz="1200" dirty="0" smtClean="0"/>
              <a:t>별로 가능한 값들을 리스트 형태로 저장하는 사전</a:t>
            </a:r>
            <a:r>
              <a:rPr lang="en-US" altLang="ko-KR" sz="1200" dirty="0" smtClean="0"/>
              <a:t>(Dictionary) </a:t>
            </a:r>
            <a:r>
              <a:rPr lang="ko-KR" altLang="en-US" sz="1200" dirty="0" smtClean="0"/>
              <a:t>역할을 합니다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챗봇이</a:t>
            </a:r>
            <a:r>
              <a:rPr lang="ko-KR" altLang="en-US" sz="1200" dirty="0" smtClean="0"/>
              <a:t> 특정 키워드를 빠르게 매칭하거나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사용자 입력에서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후보를 추출할 때 참조용으로 사용됩니다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 smtClean="0"/>
              <a:t>데이터 구조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형식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최상위 레벨에서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타입을 키로 사용하며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키에 대응되는 값은 문자열 리스트입니다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세부 기능 및 역할</a:t>
            </a:r>
            <a:r>
              <a:rPr lang="en-US" altLang="ko-KR" sz="1200" dirty="0" smtClean="0"/>
              <a:t>:  </a:t>
            </a:r>
          </a:p>
          <a:p>
            <a:pPr marL="0" indent="0">
              <a:buNone/>
            </a:pPr>
            <a:r>
              <a:rPr lang="en-US" altLang="ko-KR" sz="1200" dirty="0" smtClean="0"/>
              <a:t>1. </a:t>
            </a:r>
            <a:r>
              <a:rPr lang="ko-KR" altLang="en-US" sz="1200" dirty="0" smtClean="0"/>
              <a:t>사전 기반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매칭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사용자가 입력한 문장에 대해 일차적으로 문자열 매칭</a:t>
            </a:r>
            <a:r>
              <a:rPr lang="en-US" altLang="ko-KR" sz="1200" dirty="0" smtClean="0"/>
              <a:t>(String Matching)</a:t>
            </a:r>
            <a:r>
              <a:rPr lang="ko-KR" altLang="en-US" sz="1200" dirty="0" smtClean="0"/>
              <a:t>을 수행하여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위에 정의된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리스트 내에 포함되는 단어를 인식합니다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en-US" altLang="ko-KR" sz="1200" dirty="0" smtClean="0"/>
              <a:t>     </a:t>
            </a:r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 smtClean="0"/>
              <a:t>: “</a:t>
            </a:r>
            <a:r>
              <a:rPr lang="ko-KR" altLang="en-US" sz="1200" dirty="0" smtClean="0"/>
              <a:t>서울에서 열리는 </a:t>
            </a:r>
            <a:r>
              <a:rPr lang="ko-KR" altLang="en-US" sz="1200" dirty="0" err="1" smtClean="0"/>
              <a:t>축제”라는</a:t>
            </a:r>
            <a:r>
              <a:rPr lang="ko-KR" altLang="en-US" sz="1200" dirty="0" smtClean="0"/>
              <a:t> 문장에서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서울</a:t>
            </a:r>
            <a:r>
              <a:rPr lang="en-US" altLang="ko-KR" sz="1200" dirty="0" smtClean="0"/>
              <a:t>"(LOCATION)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축제</a:t>
            </a:r>
            <a:r>
              <a:rPr lang="en-US" altLang="ko-KR" sz="1200" dirty="0" smtClean="0"/>
              <a:t>"(EVENT)</a:t>
            </a:r>
            <a:r>
              <a:rPr lang="ko-KR" altLang="en-US" sz="1200" dirty="0" smtClean="0"/>
              <a:t>을 빠르게 추출할 수 있습니다</a:t>
            </a:r>
            <a:r>
              <a:rPr lang="en-US" altLang="ko-KR" sz="1200" dirty="0" smtClean="0"/>
              <a:t>. 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2. </a:t>
            </a:r>
            <a:r>
              <a:rPr lang="ko-KR" altLang="en-US" sz="1200" dirty="0" smtClean="0"/>
              <a:t>의도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개체명</a:t>
            </a:r>
            <a:r>
              <a:rPr lang="ko-KR" altLang="en-US" sz="1200" dirty="0" smtClean="0"/>
              <a:t> 인식 모델 보조 기능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학습된 </a:t>
            </a:r>
            <a:r>
              <a:rPr lang="en-US" altLang="ko-KR" sz="1200" dirty="0" smtClean="0"/>
              <a:t>NER </a:t>
            </a:r>
            <a:r>
              <a:rPr lang="ko-KR" altLang="en-US" sz="1200" dirty="0" smtClean="0"/>
              <a:t>모델 및 의도 분류 모델의 예측 결과와 함께 사용하여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인식 정확도를 보완합니다</a:t>
            </a:r>
            <a:r>
              <a:rPr lang="en-US" altLang="ko-KR" sz="1200" dirty="0" smtClean="0"/>
              <a:t>.  </a:t>
            </a:r>
          </a:p>
          <a:p>
            <a:pPr marL="0" indent="0">
              <a:buNone/>
            </a:pPr>
            <a:r>
              <a:rPr lang="en-US" altLang="ko-KR" sz="1200" dirty="0" smtClean="0"/>
              <a:t>   </a:t>
            </a:r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 smtClean="0"/>
              <a:t>: NER </a:t>
            </a:r>
            <a:r>
              <a:rPr lang="ko-KR" altLang="en-US" sz="1200" dirty="0" smtClean="0"/>
              <a:t>모델이 인식하지 못한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카카오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COMPANY </a:t>
            </a:r>
            <a:r>
              <a:rPr lang="ko-KR" altLang="en-US" sz="1200" dirty="0" err="1" smtClean="0"/>
              <a:t>엔티티로</a:t>
            </a:r>
            <a:r>
              <a:rPr lang="ko-KR" altLang="en-US" sz="1200" dirty="0" smtClean="0"/>
              <a:t> 간주하여 주식 조회 기능으로 라우팅할 수 있습니다</a:t>
            </a:r>
            <a:r>
              <a:rPr lang="en-US" altLang="ko-KR" sz="1200" dirty="0" smtClean="0"/>
              <a:t>. 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3. </a:t>
            </a:r>
            <a:r>
              <a:rPr lang="ko-KR" altLang="en-US" sz="1200" dirty="0" err="1" smtClean="0"/>
              <a:t>챗봇</a:t>
            </a:r>
            <a:r>
              <a:rPr lang="ko-KR" altLang="en-US" sz="1200" dirty="0" smtClean="0"/>
              <a:t> 응답 생성 시 슬롯 </a:t>
            </a:r>
            <a:r>
              <a:rPr lang="ko-KR" altLang="en-US" sz="1200" dirty="0" err="1" smtClean="0"/>
              <a:t>필링</a:t>
            </a:r>
            <a:r>
              <a:rPr lang="en-US" altLang="ko-KR" sz="1200" dirty="0" smtClean="0"/>
              <a:t>(Slot Filling)    </a:t>
            </a:r>
          </a:p>
          <a:p>
            <a:pPr marL="0" indent="0">
              <a:buNone/>
            </a:pPr>
            <a:r>
              <a:rPr lang="ko-KR" altLang="en-US" sz="1200" dirty="0" smtClean="0"/>
              <a:t>사용자의 의도가 예를 들어 </a:t>
            </a:r>
            <a:r>
              <a:rPr lang="en-US" altLang="ko-KR" sz="1200" dirty="0" smtClean="0"/>
              <a:t>"festival"</a:t>
            </a:r>
            <a:r>
              <a:rPr lang="ko-KR" altLang="en-US" sz="1200" dirty="0" smtClean="0"/>
              <a:t>로 분류되었을 때</a:t>
            </a:r>
            <a:r>
              <a:rPr lang="en-US" altLang="ko-KR" sz="1200" dirty="0" smtClean="0"/>
              <a:t>, "</a:t>
            </a:r>
            <a:r>
              <a:rPr lang="ko-KR" altLang="en-US" sz="1200" dirty="0" smtClean="0"/>
              <a:t>언제</a:t>
            </a:r>
            <a:r>
              <a:rPr lang="en-US" altLang="ko-KR" sz="1200" dirty="0" smtClean="0"/>
              <a:t>", "</a:t>
            </a:r>
            <a:r>
              <a:rPr lang="ko-KR" altLang="en-US" sz="1200" dirty="0" smtClean="0"/>
              <a:t>어디서</a:t>
            </a:r>
            <a:r>
              <a:rPr lang="en-US" altLang="ko-KR" sz="1200" dirty="0" smtClean="0"/>
              <a:t>", "</a:t>
            </a:r>
            <a:r>
              <a:rPr lang="ko-KR" altLang="en-US" sz="1200" dirty="0" smtClean="0"/>
              <a:t>어떤 종류</a:t>
            </a:r>
            <a:r>
              <a:rPr lang="en-US" altLang="ko-KR" sz="1200" dirty="0" smtClean="0"/>
              <a:t>" </a:t>
            </a:r>
            <a:r>
              <a:rPr lang="ko-KR" altLang="en-US" sz="1200" dirty="0" smtClean="0"/>
              <a:t>등의 슬롯을 채우기 위해 필요한 </a:t>
            </a:r>
            <a:r>
              <a:rPr lang="ko-KR" altLang="en-US" sz="1200" dirty="0" err="1" smtClean="0"/>
              <a:t>엔티티</a:t>
            </a:r>
            <a:r>
              <a:rPr lang="ko-KR" altLang="en-US" sz="1200" dirty="0" smtClean="0"/>
              <a:t> 후보들을 이 파일에서 참조합니다</a:t>
            </a:r>
            <a:r>
              <a:rPr lang="en-US" altLang="ko-KR" sz="1200" dirty="0" smtClean="0"/>
              <a:t>. </a:t>
            </a:r>
          </a:p>
          <a:p>
            <a:pPr marL="0" indent="0">
              <a:buNone/>
            </a:pPr>
            <a:r>
              <a:rPr lang="en-US" altLang="ko-KR" sz="1200" dirty="0" smtClean="0"/>
              <a:t>   </a:t>
            </a:r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 smtClean="0"/>
              <a:t>: “</a:t>
            </a:r>
            <a:r>
              <a:rPr lang="ko-KR" altLang="en-US" sz="1200" dirty="0" smtClean="0"/>
              <a:t>다음 주말에 부산 근교 축제 뭐 있어</a:t>
            </a:r>
            <a:r>
              <a:rPr lang="en-US" altLang="ko-KR" sz="1200" dirty="0" smtClean="0"/>
              <a:t>?”</a:t>
            </a:r>
            <a:r>
              <a:rPr lang="ko-KR" altLang="en-US" sz="1200" dirty="0" smtClean="0"/>
              <a:t>라고 입력되면</a:t>
            </a:r>
            <a:r>
              <a:rPr lang="en-US" altLang="ko-KR" sz="1200" dirty="0" smtClean="0"/>
              <a:t>, DATE: </a:t>
            </a:r>
            <a:r>
              <a:rPr lang="ko-KR" altLang="en-US" sz="1200" dirty="0" smtClean="0"/>
              <a:t>다음 주말</a:t>
            </a:r>
            <a:r>
              <a:rPr lang="en-US" altLang="ko-KR" sz="1200" dirty="0" smtClean="0"/>
              <a:t>, LOCATION: </a:t>
            </a:r>
            <a:r>
              <a:rPr lang="ko-KR" altLang="en-US" sz="1200" dirty="0" smtClean="0"/>
              <a:t>부산을 바탕으로 적절한 축제 정보를 조회하고 응답에 반영합니다</a:t>
            </a:r>
            <a:r>
              <a:rPr lang="en-US" altLang="ko-KR" sz="1200" dirty="0" smtClean="0"/>
              <a:t>. 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4. </a:t>
            </a:r>
            <a:r>
              <a:rPr lang="ko-KR" altLang="en-US" sz="1200" dirty="0" smtClean="0"/>
              <a:t>데이터 확장 및 유지 보수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새로운 </a:t>
            </a:r>
            <a:r>
              <a:rPr lang="ko-KR" altLang="en-US" sz="1200" dirty="0" err="1" smtClean="0"/>
              <a:t>엔티티가</a:t>
            </a:r>
            <a:r>
              <a:rPr lang="ko-KR" altLang="en-US" sz="1200" dirty="0" smtClean="0"/>
              <a:t> 필요해지면</a:t>
            </a:r>
            <a:r>
              <a:rPr lang="en-US" altLang="ko-KR" sz="1200" dirty="0" smtClean="0"/>
              <a:t>, JSON</a:t>
            </a:r>
            <a:r>
              <a:rPr lang="ko-KR" altLang="en-US" sz="1200" dirty="0" smtClean="0"/>
              <a:t>에 키를 추가하고 리스트 항목만 확장하여 쉽게 업데이트할 수 있습니다</a:t>
            </a:r>
            <a:r>
              <a:rPr lang="en-US" altLang="ko-KR" sz="1200" dirty="0" smtClean="0"/>
              <a:t>.     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 smtClean="0"/>
              <a:t>: “</a:t>
            </a:r>
            <a:r>
              <a:rPr lang="ko-KR" altLang="en-US" sz="1200" dirty="0" smtClean="0"/>
              <a:t>특정 음식 카테고리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비건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채식주의</a:t>
            </a:r>
            <a:r>
              <a:rPr lang="en-US" altLang="ko-KR" sz="1200" dirty="0" smtClean="0"/>
              <a:t>)”</a:t>
            </a:r>
            <a:r>
              <a:rPr lang="ko-KR" altLang="en-US" sz="1200" dirty="0" smtClean="0"/>
              <a:t>가 필요하면 </a:t>
            </a:r>
            <a:r>
              <a:rPr lang="en-US" altLang="ko-KR" sz="1200" dirty="0" smtClean="0"/>
              <a:t>"FOOD" </a:t>
            </a:r>
            <a:r>
              <a:rPr lang="ko-KR" altLang="en-US" sz="1200" dirty="0" smtClean="0"/>
              <a:t>리스트에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비건</a:t>
            </a:r>
            <a:r>
              <a:rPr lang="en-US" altLang="ko-KR" sz="1200" dirty="0" smtClean="0"/>
              <a:t>", "</a:t>
            </a:r>
            <a:r>
              <a:rPr lang="ko-KR" altLang="en-US" sz="1200" dirty="0" smtClean="0"/>
              <a:t>채식</a:t>
            </a:r>
            <a:r>
              <a:rPr lang="en-US" altLang="ko-KR" sz="1200" dirty="0" smtClean="0"/>
              <a:t>" </a:t>
            </a:r>
            <a:r>
              <a:rPr lang="ko-KR" altLang="en-US" sz="1200" dirty="0" smtClean="0"/>
              <a:t>등을 추가합니다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485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82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챗봇의개체명인식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(Named Entity Recognition, NER)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학습하기 위한 데이터셋으로 사용됩니다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입력한 문장을 토큰 단위로 분리한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토큰에 해당하는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B-ORG, I-ORG, O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함께 제공하여 모델이 문장 내 조직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(ORG),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(PERSON)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다양한 개체를 식별할 수 있도록 돕습니다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배열 형태로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요소는 하나의 학습 예시를 나타냅니다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예시는 두 개의 키로 구성되어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"tokens":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분리된 형태소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단어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들의 리스트 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ner_tags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tokens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리스트와 같은 길이의 문자열 리스트로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토큰에 할당된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세부 기능 및 역할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전처리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삼성전자 주가 변동이 궁금해”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형태소 또는 단어 단위로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토큰화하여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리스트로 변환합니다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토큰이 속하는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개체명범주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조직명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사람명등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표기법으로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주석화하여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ner_tags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리스트에 저장합니다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학습 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로드한후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 시퀀스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(tokens)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태그 시퀀스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ner_tags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BiLSTM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-CRF, Transformer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입력하여 학습합니다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학습된 모델은 사용자가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챗봇에질의할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문장으로부터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엔티티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조직명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인물명등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추출하는 데 활용됩니다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 예시 활용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삼성전자”에대한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B-ORG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태깅을통해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조직명을인식하고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“주가”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 시 해당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엔티티를참조하여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올바른 응답을 생성할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7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공공데이터</a:t>
            </a:r>
            <a:r>
              <a:rPr lang="ko-KR" altLang="en-US" dirty="0" smtClean="0"/>
              <a:t> 포털에서</a:t>
            </a:r>
            <a:r>
              <a:rPr lang="en-US" altLang="ko-KR" dirty="0" smtClean="0"/>
              <a:t>  </a:t>
            </a:r>
            <a:r>
              <a:rPr lang="ko-KR" altLang="en-US" dirty="0" smtClean="0"/>
              <a:t>자료 수집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0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Steam-</a:t>
            </a:r>
            <a:r>
              <a:rPr lang="en-US" altLang="ko-KR" dirty="0" err="1" smtClean="0"/>
              <a:t>apikey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steamId</a:t>
            </a:r>
            <a:r>
              <a:rPr lang="en-US" altLang="ko-KR" dirty="0" smtClean="0"/>
              <a:t> 64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steam</a:t>
            </a:r>
            <a:r>
              <a:rPr lang="ko-KR" altLang="en-US" dirty="0" smtClean="0"/>
              <a:t>에서 게임 정보 데이터 수집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1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한국투자</a:t>
            </a:r>
            <a:r>
              <a:rPr lang="en-US" altLang="ko-KR" dirty="0" smtClean="0"/>
              <a:t>(koreainvestment.com)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사용하여 주식 데이터 수집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3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한국투자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사용하여 주식 데이터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파일로  저장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Stock_api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 수집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D662C-7ED5-4A9E-A2D4-5C84DADFA7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88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43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7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1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1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28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5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64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6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0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16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6000">
              <a:srgbClr val="00C4CE"/>
            </a:gs>
            <a:gs pos="100000">
              <a:srgbClr val="2AF598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EEDDD-46A0-4F6F-8C3D-32857D23C41A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5DD8A-1277-4B59-BDDC-9CBA46885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5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manda5-ap-4/haruhar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74CCFB"/>
            </a:gs>
            <a:gs pos="7000">
              <a:srgbClr val="FFFFCC"/>
            </a:gs>
            <a:gs pos="0">
              <a:srgbClr val="E9FC74"/>
            </a:gs>
            <a:gs pos="74000">
              <a:srgbClr val="00C4CE"/>
            </a:gs>
            <a:gs pos="100000">
              <a:srgbClr val="2DB026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3873" y="1485899"/>
            <a:ext cx="9144000" cy="1649185"/>
          </a:xfrm>
        </p:spPr>
        <p:txBody>
          <a:bodyPr>
            <a:normAutofit/>
          </a:bodyPr>
          <a:lstStyle/>
          <a:p>
            <a:r>
              <a:rPr lang="ko-KR" altLang="en-US" sz="6700" b="1" dirty="0" smtClean="0">
                <a:solidFill>
                  <a:schemeClr val="bg1"/>
                </a:solidFill>
              </a:rPr>
              <a:t>하루하루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  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sz="3400" b="1" dirty="0" smtClean="0">
                <a:solidFill>
                  <a:schemeClr val="bg1"/>
                </a:solidFill>
              </a:rPr>
              <a:t>일상과 함께하는 </a:t>
            </a:r>
            <a:r>
              <a:rPr lang="en-US" altLang="ko-KR" sz="3400" b="1" dirty="0" err="1" smtClean="0">
                <a:solidFill>
                  <a:schemeClr val="bg1"/>
                </a:solidFill>
              </a:rPr>
              <a:t>ChatBot</a:t>
            </a:r>
            <a:endParaRPr lang="ko-KR" altLang="en-US" sz="3400" b="1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776358" y="3477985"/>
            <a:ext cx="4016828" cy="2596244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휴먼 </a:t>
            </a:r>
            <a:r>
              <a:rPr lang="en-US" altLang="ko-KR" sz="2800" b="1" dirty="0">
                <a:solidFill>
                  <a:schemeClr val="bg1"/>
                </a:solidFill>
              </a:rPr>
              <a:t>IT</a:t>
            </a:r>
            <a:r>
              <a:rPr lang="ko-KR" altLang="en-US" sz="2800" b="1" dirty="0">
                <a:solidFill>
                  <a:schemeClr val="bg1"/>
                </a:solidFill>
              </a:rPr>
              <a:t>교육센터 </a:t>
            </a:r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l"/>
            <a:r>
              <a:rPr lang="en-US" altLang="ko-KR" sz="200" b="1" dirty="0">
                <a:solidFill>
                  <a:schemeClr val="bg1"/>
                </a:solidFill>
              </a:rPr>
              <a:t> </a:t>
            </a:r>
            <a:r>
              <a:rPr lang="en-US" altLang="ko-KR" sz="200" b="1" dirty="0" smtClean="0">
                <a:solidFill>
                  <a:schemeClr val="bg1"/>
                </a:solidFill>
              </a:rPr>
              <a:t> </a:t>
            </a:r>
            <a:endParaRPr lang="en-US" altLang="ko-KR" sz="100" dirty="0" smtClean="0">
              <a:solidFill>
                <a:schemeClr val="bg1"/>
              </a:solidFill>
            </a:endParaRPr>
          </a:p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       팀장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소형섭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l"/>
            <a:r>
              <a:rPr lang="en-US" altLang="ko-KR" sz="100" dirty="0">
                <a:solidFill>
                  <a:schemeClr val="bg1"/>
                </a:solidFill>
              </a:rPr>
              <a:t> </a:t>
            </a:r>
            <a:r>
              <a:rPr lang="ko-KR" altLang="en-US" sz="100" dirty="0" smtClean="0">
                <a:solidFill>
                  <a:schemeClr val="bg1"/>
                </a:solidFill>
              </a:rPr>
              <a:t>   </a:t>
            </a:r>
            <a:endParaRPr lang="en-US" altLang="ko-KR" sz="100" dirty="0">
              <a:solidFill>
                <a:schemeClr val="bg1"/>
              </a:solidFill>
            </a:endParaRPr>
          </a:p>
          <a:p>
            <a:pPr lvl="1" algn="l"/>
            <a:r>
              <a:rPr lang="ko-KR" altLang="en-US" sz="2400" dirty="0" smtClean="0">
                <a:solidFill>
                  <a:schemeClr val="bg1"/>
                </a:solidFill>
              </a:rPr>
              <a:t>   팀원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신제윤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전현준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 algn="l"/>
            <a:r>
              <a:rPr lang="ko-KR" altLang="en-US" sz="2400" dirty="0" smtClean="0">
                <a:solidFill>
                  <a:schemeClr val="bg1"/>
                </a:solidFill>
              </a:rPr>
              <a:t>          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정원민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</a:rPr>
              <a:t>최주호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데이터 준비</a:t>
            </a:r>
            <a:r>
              <a:rPr lang="en-US" altLang="ko-KR" dirty="0" smtClean="0">
                <a:solidFill>
                  <a:schemeClr val="bg1"/>
                </a:solidFill>
              </a:rPr>
              <a:t>(Entity dictionary)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 smtClean="0"/>
              <a:t>목적</a:t>
            </a:r>
            <a:r>
              <a:rPr lang="en-US" altLang="ko-KR" sz="1200" dirty="0"/>
              <a:t>:  </a:t>
            </a:r>
            <a:r>
              <a:rPr lang="ko-KR" altLang="en-US" sz="1200" dirty="0"/>
              <a:t>의도 분류와 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인식을 보완하기 위해</a:t>
            </a:r>
            <a:r>
              <a:rPr lang="en-US" altLang="ko-KR" sz="1200" dirty="0"/>
              <a:t>, </a:t>
            </a:r>
            <a:r>
              <a:rPr lang="ko-KR" altLang="en-US" sz="1200" dirty="0"/>
              <a:t>미리 정의된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유형</a:t>
            </a:r>
            <a:r>
              <a:rPr lang="en-US" altLang="ko-KR" sz="1200" dirty="0"/>
              <a:t>(entity type)</a:t>
            </a:r>
            <a:r>
              <a:rPr lang="ko-KR" altLang="en-US" sz="1200" dirty="0"/>
              <a:t>별로 가능한 값들을 리스트 형태로 저장하는 사전</a:t>
            </a:r>
            <a:r>
              <a:rPr lang="en-US" altLang="ko-KR" sz="1200" dirty="0"/>
              <a:t>(Dictionary) </a:t>
            </a:r>
            <a:r>
              <a:rPr lang="ko-KR" altLang="en-US" sz="1200" dirty="0"/>
              <a:t>역할을 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챗봇이</a:t>
            </a:r>
            <a:r>
              <a:rPr lang="ko-KR" altLang="en-US" sz="1200" dirty="0"/>
              <a:t> 특정 키워드를 빠르게 매칭하거나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 입력에서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후보를 추출할 때 참조용으로 사용됩니다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 smtClean="0"/>
              <a:t>데이터 </a:t>
            </a:r>
            <a:r>
              <a:rPr lang="ko-KR" altLang="en-US" sz="1200" dirty="0"/>
              <a:t>구조</a:t>
            </a:r>
            <a:r>
              <a:rPr lang="en-US" altLang="ko-KR" sz="1200" dirty="0"/>
              <a:t>/</a:t>
            </a:r>
            <a:r>
              <a:rPr lang="ko-KR" altLang="en-US" sz="1200" dirty="0"/>
              <a:t>형식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최상위 </a:t>
            </a:r>
            <a:r>
              <a:rPr lang="ko-KR" altLang="en-US" sz="1200" dirty="0"/>
              <a:t>레벨에서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타입을 키로 사용하며</a:t>
            </a:r>
            <a:r>
              <a:rPr lang="en-US" altLang="ko-KR" sz="1200" dirty="0"/>
              <a:t>, </a:t>
            </a:r>
            <a:r>
              <a:rPr lang="ko-KR" altLang="en-US" sz="1200" dirty="0"/>
              <a:t>각 키에 대응되는 값은 문자열 리스트입니다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세부 기능 및 역할</a:t>
            </a:r>
            <a:r>
              <a:rPr lang="en-US" altLang="ko-KR" sz="1200" dirty="0"/>
              <a:t>: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</a:t>
            </a:r>
            <a:r>
              <a:rPr lang="en-US" altLang="ko-KR" sz="1200" dirty="0"/>
              <a:t>. </a:t>
            </a:r>
            <a:r>
              <a:rPr lang="ko-KR" altLang="en-US" sz="1200" dirty="0"/>
              <a:t>사전 기반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매칭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사용자가 </a:t>
            </a:r>
            <a:r>
              <a:rPr lang="ko-KR" altLang="en-US" sz="1200" dirty="0"/>
              <a:t>입력한 문장에 대해 일차적으로 문자열 매칭</a:t>
            </a:r>
            <a:r>
              <a:rPr lang="en-US" altLang="ko-KR" sz="1200" dirty="0"/>
              <a:t>(String Matching)</a:t>
            </a:r>
            <a:r>
              <a:rPr lang="ko-KR" altLang="en-US" sz="1200" dirty="0"/>
              <a:t>을 수행하여</a:t>
            </a:r>
            <a:r>
              <a:rPr lang="en-US" altLang="ko-KR" sz="1200" dirty="0"/>
              <a:t>, </a:t>
            </a:r>
            <a:r>
              <a:rPr lang="ko-KR" altLang="en-US" sz="1200" dirty="0"/>
              <a:t>위에 정의된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리스트 내에 포함되는 단어를 인식합니다</a:t>
            </a:r>
            <a:r>
              <a:rPr lang="en-US" altLang="ko-KR" sz="1200" dirty="0"/>
              <a:t>.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/>
              <a:t>: “</a:t>
            </a:r>
            <a:r>
              <a:rPr lang="ko-KR" altLang="en-US" sz="1200" dirty="0"/>
              <a:t>서울에서 열리는 </a:t>
            </a:r>
            <a:r>
              <a:rPr lang="ko-KR" altLang="en-US" sz="1200" dirty="0" err="1"/>
              <a:t>축제”라는</a:t>
            </a:r>
            <a:r>
              <a:rPr lang="ko-KR" altLang="en-US" sz="1200" dirty="0"/>
              <a:t> 문장에서 </a:t>
            </a:r>
            <a:r>
              <a:rPr lang="en-US" altLang="ko-KR" sz="1200" dirty="0"/>
              <a:t>"</a:t>
            </a:r>
            <a:r>
              <a:rPr lang="ko-KR" altLang="en-US" sz="1200" dirty="0"/>
              <a:t>서울</a:t>
            </a:r>
            <a:r>
              <a:rPr lang="en-US" altLang="ko-KR" sz="1200" dirty="0"/>
              <a:t>"(LOCATION)</a:t>
            </a:r>
            <a:r>
              <a:rPr lang="ko-KR" altLang="en-US" sz="1200" dirty="0"/>
              <a:t>과 </a:t>
            </a:r>
            <a:r>
              <a:rPr lang="en-US" altLang="ko-KR" sz="1200" dirty="0"/>
              <a:t>"</a:t>
            </a:r>
            <a:r>
              <a:rPr lang="ko-KR" altLang="en-US" sz="1200" dirty="0"/>
              <a:t>축제</a:t>
            </a:r>
            <a:r>
              <a:rPr lang="en-US" altLang="ko-KR" sz="1200" dirty="0"/>
              <a:t>"(EVENT)</a:t>
            </a:r>
            <a:r>
              <a:rPr lang="ko-KR" altLang="en-US" sz="1200" dirty="0"/>
              <a:t>을 빠르게 추출할 수 있습니다</a:t>
            </a:r>
            <a:r>
              <a:rPr lang="en-US" altLang="ko-KR" sz="1200" dirty="0"/>
              <a:t>.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2</a:t>
            </a:r>
            <a:r>
              <a:rPr lang="en-US" altLang="ko-KR" sz="1200" dirty="0"/>
              <a:t>. </a:t>
            </a:r>
            <a:r>
              <a:rPr lang="ko-KR" altLang="en-US" sz="1200" dirty="0"/>
              <a:t>의도</a:t>
            </a:r>
            <a:r>
              <a:rPr lang="en-US" altLang="ko-KR" sz="1200" dirty="0"/>
              <a:t>/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인식 모델 보조 기능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학습된 </a:t>
            </a:r>
            <a:r>
              <a:rPr lang="en-US" altLang="ko-KR" sz="1200" dirty="0"/>
              <a:t>NER </a:t>
            </a:r>
            <a:r>
              <a:rPr lang="ko-KR" altLang="en-US" sz="1200" dirty="0"/>
              <a:t>모델 및 의도 분류 모델의 예측 결과와 함께 사용하여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인식 정확도를 보완합니다</a:t>
            </a:r>
            <a:r>
              <a:rPr lang="en-US" altLang="ko-KR" sz="1200" dirty="0"/>
              <a:t>.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/>
              <a:t>: NER </a:t>
            </a:r>
            <a:r>
              <a:rPr lang="ko-KR" altLang="en-US" sz="1200" dirty="0"/>
              <a:t>모델이 인식하지 못한 </a:t>
            </a:r>
            <a:r>
              <a:rPr lang="en-US" altLang="ko-KR" sz="1200" dirty="0"/>
              <a:t>"</a:t>
            </a:r>
            <a:r>
              <a:rPr lang="ko-KR" altLang="en-US" sz="1200" dirty="0"/>
              <a:t>카카오</a:t>
            </a:r>
            <a:r>
              <a:rPr lang="en-US" altLang="ko-KR" sz="1200" dirty="0"/>
              <a:t>"</a:t>
            </a:r>
            <a:r>
              <a:rPr lang="ko-KR" altLang="en-US" sz="1200" dirty="0"/>
              <a:t>를 </a:t>
            </a:r>
            <a:r>
              <a:rPr lang="en-US" altLang="ko-KR" sz="1200" dirty="0"/>
              <a:t>COMPANY </a:t>
            </a:r>
            <a:r>
              <a:rPr lang="ko-KR" altLang="en-US" sz="1200" dirty="0" err="1"/>
              <a:t>엔티티로</a:t>
            </a:r>
            <a:r>
              <a:rPr lang="ko-KR" altLang="en-US" sz="1200" dirty="0"/>
              <a:t> 간주하여 주식 조회 기능으로 라우팅할 수 있습니다</a:t>
            </a:r>
            <a:r>
              <a:rPr lang="en-US" altLang="ko-KR" sz="1200" dirty="0"/>
              <a:t>.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3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챗봇</a:t>
            </a:r>
            <a:r>
              <a:rPr lang="ko-KR" altLang="en-US" sz="1200" dirty="0"/>
              <a:t> 응답 생성 시 슬롯 </a:t>
            </a:r>
            <a:r>
              <a:rPr lang="ko-KR" altLang="en-US" sz="1200" dirty="0" err="1"/>
              <a:t>필링</a:t>
            </a:r>
            <a:r>
              <a:rPr lang="en-US" altLang="ko-KR" sz="1200" dirty="0"/>
              <a:t>(Slot Filling)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사용자의 </a:t>
            </a:r>
            <a:r>
              <a:rPr lang="ko-KR" altLang="en-US" sz="1200" dirty="0"/>
              <a:t>의도가 예를 들어 </a:t>
            </a:r>
            <a:r>
              <a:rPr lang="en-US" altLang="ko-KR" sz="1200" dirty="0"/>
              <a:t>"festival"</a:t>
            </a:r>
            <a:r>
              <a:rPr lang="ko-KR" altLang="en-US" sz="1200" dirty="0"/>
              <a:t>로 분류되었을 때</a:t>
            </a:r>
            <a:r>
              <a:rPr lang="en-US" altLang="ko-KR" sz="1200" dirty="0"/>
              <a:t>, "</a:t>
            </a:r>
            <a:r>
              <a:rPr lang="ko-KR" altLang="en-US" sz="1200" dirty="0"/>
              <a:t>언제</a:t>
            </a:r>
            <a:r>
              <a:rPr lang="en-US" altLang="ko-KR" sz="1200" dirty="0"/>
              <a:t>", "</a:t>
            </a:r>
            <a:r>
              <a:rPr lang="ko-KR" altLang="en-US" sz="1200" dirty="0"/>
              <a:t>어디서</a:t>
            </a:r>
            <a:r>
              <a:rPr lang="en-US" altLang="ko-KR" sz="1200" dirty="0"/>
              <a:t>", "</a:t>
            </a:r>
            <a:r>
              <a:rPr lang="ko-KR" altLang="en-US" sz="1200" dirty="0"/>
              <a:t>어떤 종류</a:t>
            </a:r>
            <a:r>
              <a:rPr lang="en-US" altLang="ko-KR" sz="1200" dirty="0"/>
              <a:t>" </a:t>
            </a:r>
            <a:r>
              <a:rPr lang="ko-KR" altLang="en-US" sz="1200" dirty="0"/>
              <a:t>등의 슬롯을 채우기 위해 필요한 </a:t>
            </a:r>
            <a:r>
              <a:rPr lang="ko-KR" altLang="en-US" sz="1200" dirty="0" err="1"/>
              <a:t>엔티티</a:t>
            </a:r>
            <a:r>
              <a:rPr lang="ko-KR" altLang="en-US" sz="1200" dirty="0"/>
              <a:t> 후보들을 이 파일에서 참조합니다</a:t>
            </a:r>
            <a:r>
              <a:rPr lang="en-US" altLang="ko-KR" sz="1200" dirty="0"/>
              <a:t>.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/>
              <a:t>: “</a:t>
            </a:r>
            <a:r>
              <a:rPr lang="ko-KR" altLang="en-US" sz="1200" dirty="0"/>
              <a:t>다음 주말에 부산 근교 축제 뭐 있어</a:t>
            </a:r>
            <a:r>
              <a:rPr lang="en-US" altLang="ko-KR" sz="1200" dirty="0"/>
              <a:t>?”</a:t>
            </a:r>
            <a:r>
              <a:rPr lang="ko-KR" altLang="en-US" sz="1200" dirty="0"/>
              <a:t>라고 입력되면</a:t>
            </a:r>
            <a:r>
              <a:rPr lang="en-US" altLang="ko-KR" sz="1200" dirty="0"/>
              <a:t>, DATE: </a:t>
            </a:r>
            <a:r>
              <a:rPr lang="ko-KR" altLang="en-US" sz="1200" dirty="0"/>
              <a:t>다음 주말</a:t>
            </a:r>
            <a:r>
              <a:rPr lang="en-US" altLang="ko-KR" sz="1200" dirty="0"/>
              <a:t>, LOCATION: </a:t>
            </a:r>
            <a:r>
              <a:rPr lang="ko-KR" altLang="en-US" sz="1200" dirty="0"/>
              <a:t>부산을 바탕으로 적절한 축제 정보를 조회하고 응답에 반영합니다</a:t>
            </a:r>
            <a:r>
              <a:rPr lang="en-US" altLang="ko-KR" sz="1200" dirty="0"/>
              <a:t>.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4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 확장 및 유지 보수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새로운 </a:t>
            </a:r>
            <a:r>
              <a:rPr lang="ko-KR" altLang="en-US" sz="1200" dirty="0" err="1"/>
              <a:t>엔티티가</a:t>
            </a:r>
            <a:r>
              <a:rPr lang="ko-KR" altLang="en-US" sz="1200" dirty="0"/>
              <a:t> 필요해지면</a:t>
            </a:r>
            <a:r>
              <a:rPr lang="en-US" altLang="ko-KR" sz="1200" dirty="0"/>
              <a:t>, JSON</a:t>
            </a:r>
            <a:r>
              <a:rPr lang="ko-KR" altLang="en-US" sz="1200" dirty="0"/>
              <a:t>에 키를 추가하고 리스트 항목만 확장하여 쉽게 업데이트할 수 있습니다</a:t>
            </a:r>
            <a:r>
              <a:rPr lang="en-US" altLang="ko-KR" sz="1200" dirty="0"/>
              <a:t>. 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예</a:t>
            </a:r>
            <a:r>
              <a:rPr lang="en-US" altLang="ko-KR" sz="1200" dirty="0"/>
              <a:t>: “</a:t>
            </a:r>
            <a:r>
              <a:rPr lang="ko-KR" altLang="en-US" sz="1200" dirty="0"/>
              <a:t>특정 음식 카테고리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비건</a:t>
            </a:r>
            <a:r>
              <a:rPr lang="en-US" altLang="ko-KR" sz="1200" dirty="0"/>
              <a:t>, </a:t>
            </a:r>
            <a:r>
              <a:rPr lang="ko-KR" altLang="en-US" sz="1200" dirty="0"/>
              <a:t>채식주의</a:t>
            </a:r>
            <a:r>
              <a:rPr lang="en-US" altLang="ko-KR" sz="1200" dirty="0"/>
              <a:t>)”</a:t>
            </a:r>
            <a:r>
              <a:rPr lang="ko-KR" altLang="en-US" sz="1200" dirty="0"/>
              <a:t>가 필요하면 </a:t>
            </a:r>
            <a:r>
              <a:rPr lang="en-US" altLang="ko-KR" sz="1200" dirty="0"/>
              <a:t>"FOOD" </a:t>
            </a:r>
            <a:r>
              <a:rPr lang="ko-KR" altLang="en-US" sz="1200" dirty="0"/>
              <a:t>리스트에 </a:t>
            </a:r>
            <a:r>
              <a:rPr lang="en-US" altLang="ko-KR" sz="1200" dirty="0"/>
              <a:t>"</a:t>
            </a:r>
            <a:r>
              <a:rPr lang="ko-KR" altLang="en-US" sz="1200" dirty="0"/>
              <a:t>비건</a:t>
            </a:r>
            <a:r>
              <a:rPr lang="en-US" altLang="ko-KR" sz="1200" dirty="0"/>
              <a:t>", "</a:t>
            </a:r>
            <a:r>
              <a:rPr lang="ko-KR" altLang="en-US" sz="1200" dirty="0"/>
              <a:t>채식</a:t>
            </a:r>
            <a:r>
              <a:rPr lang="en-US" altLang="ko-KR" sz="1200" dirty="0"/>
              <a:t>" </a:t>
            </a:r>
            <a:r>
              <a:rPr lang="ko-KR" altLang="en-US" sz="1200" dirty="0"/>
              <a:t>등을 추가합니다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23915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88" y="1511300"/>
            <a:ext cx="7547093" cy="48768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38200" y="6572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학습 데이터 준비</a:t>
            </a:r>
            <a:r>
              <a:rPr lang="en-US" altLang="ko-KR" dirty="0" smtClean="0">
                <a:solidFill>
                  <a:schemeClr val="bg1"/>
                </a:solidFill>
              </a:rPr>
              <a:t>(NER dataset)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442" y="650432"/>
            <a:ext cx="495369" cy="4667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10251" y="947195"/>
            <a:ext cx="10277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/>
              <a:t>설명 보기</a:t>
            </a:r>
          </a:p>
        </p:txBody>
      </p:sp>
    </p:spTree>
    <p:extLst>
      <p:ext uri="{BB962C8B-B14F-4D97-AF65-F5344CB8AC3E}">
        <p14:creationId xmlns:p14="http://schemas.microsoft.com/office/powerpoint/2010/main" val="36190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데이터 준비</a:t>
            </a:r>
            <a:r>
              <a:rPr lang="en-US" altLang="ko-KR" dirty="0" smtClean="0">
                <a:solidFill>
                  <a:schemeClr val="bg1"/>
                </a:solidFill>
              </a:rPr>
              <a:t>(NER dataset)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/>
              <a:t>목적</a:t>
            </a:r>
            <a:r>
              <a:rPr lang="en-US" altLang="ko-KR" sz="1200" dirty="0"/>
              <a:t>:  </a:t>
            </a:r>
            <a:r>
              <a:rPr lang="ko-KR" altLang="en-US" sz="1200" dirty="0" err="1"/>
              <a:t>챗봇의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인식</a:t>
            </a:r>
            <a:r>
              <a:rPr lang="en-US" altLang="ko-KR" sz="1200" dirty="0"/>
              <a:t>(Named Entity Recognition, NER) </a:t>
            </a:r>
            <a:r>
              <a:rPr lang="ko-KR" altLang="en-US" sz="1200" dirty="0"/>
              <a:t>모델을 학습하기 위한 데이터셋으로 사용됩니다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사용자가 입력한 문장을 토큰 단위로 분리한 후</a:t>
            </a:r>
            <a:r>
              <a:rPr lang="en-US" altLang="ko-KR" sz="1200" dirty="0"/>
              <a:t>, </a:t>
            </a:r>
            <a:r>
              <a:rPr lang="ko-KR" altLang="en-US" sz="1200" dirty="0"/>
              <a:t>각 토큰에 해당하는 </a:t>
            </a:r>
            <a:r>
              <a:rPr lang="en-US" altLang="ko-KR" sz="1200" dirty="0"/>
              <a:t>NER </a:t>
            </a:r>
            <a:r>
              <a:rPr lang="ko-KR" altLang="en-US" sz="1200" dirty="0"/>
              <a:t>태그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B-ORG, I-ORG, O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를 함께 제공하여 모델이 문장 내 조직</a:t>
            </a:r>
            <a:r>
              <a:rPr lang="en-US" altLang="ko-KR" sz="1200" dirty="0"/>
              <a:t>(ORG), </a:t>
            </a:r>
            <a:r>
              <a:rPr lang="ko-KR" altLang="en-US" sz="1200" dirty="0"/>
              <a:t>인물</a:t>
            </a:r>
            <a:r>
              <a:rPr lang="en-US" altLang="ko-KR" sz="1200" dirty="0"/>
              <a:t>(PERSON) </a:t>
            </a:r>
            <a:r>
              <a:rPr lang="ko-KR" altLang="en-US" sz="1200" dirty="0"/>
              <a:t>등 다양한 개체를 식별할 수 있도록 돕습니다</a:t>
            </a:r>
            <a:r>
              <a:rPr lang="en-US" altLang="ko-KR" sz="1200" dirty="0" smtClean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데이터 구조</a:t>
            </a:r>
            <a:r>
              <a:rPr lang="en-US" altLang="ko-KR" sz="1200" dirty="0"/>
              <a:t>/</a:t>
            </a:r>
            <a:r>
              <a:rPr lang="ko-KR" altLang="en-US" sz="1200" dirty="0"/>
              <a:t>형식</a:t>
            </a:r>
            <a:r>
              <a:rPr lang="en-US" altLang="ko-KR" sz="1200" dirty="0" smtClean="0"/>
              <a:t>:</a:t>
            </a:r>
          </a:p>
          <a:p>
            <a:pPr marL="0" indent="0">
              <a:buNone/>
            </a:pPr>
            <a:r>
              <a:rPr lang="en-US" altLang="ko-KR" sz="1200" dirty="0"/>
              <a:t>JSON </a:t>
            </a:r>
            <a:r>
              <a:rPr lang="ko-KR" altLang="en-US" sz="1200" dirty="0"/>
              <a:t>배열 형태로</a:t>
            </a:r>
            <a:r>
              <a:rPr lang="en-US" altLang="ko-KR" sz="1200" dirty="0"/>
              <a:t>, </a:t>
            </a:r>
            <a:r>
              <a:rPr lang="ko-KR" altLang="en-US" sz="1200" dirty="0"/>
              <a:t>각 요소는 하나의 학습 예시를 나타냅니다</a:t>
            </a:r>
            <a:r>
              <a:rPr lang="en-US" altLang="ko-KR" sz="1200" dirty="0"/>
              <a:t>.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 smtClean="0"/>
              <a:t>각 </a:t>
            </a:r>
            <a:r>
              <a:rPr lang="ko-KR" altLang="en-US" sz="1200" dirty="0"/>
              <a:t>예시는 두 개의 키로 구성되어 있습니다</a:t>
            </a:r>
            <a:r>
              <a:rPr lang="en-US" altLang="ko-KR" sz="1200" dirty="0"/>
              <a:t>: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</a:t>
            </a:r>
            <a:r>
              <a:rPr lang="en-US" altLang="ko-KR" sz="1200" dirty="0"/>
              <a:t>. "tokens": </a:t>
            </a:r>
            <a:r>
              <a:rPr lang="ko-KR" altLang="en-US" sz="1200" dirty="0"/>
              <a:t>분리된 형태소</a:t>
            </a:r>
            <a:r>
              <a:rPr lang="en-US" altLang="ko-KR" sz="1200" dirty="0"/>
              <a:t>(</a:t>
            </a:r>
            <a:r>
              <a:rPr lang="ko-KR" altLang="en-US" sz="1200" dirty="0"/>
              <a:t>또는 단어</a:t>
            </a:r>
            <a:r>
              <a:rPr lang="en-US" altLang="ko-KR" sz="1200" dirty="0"/>
              <a:t>)</a:t>
            </a:r>
            <a:r>
              <a:rPr lang="ko-KR" altLang="en-US" sz="1200" dirty="0"/>
              <a:t>들의 리스트  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2</a:t>
            </a:r>
            <a:r>
              <a:rPr lang="en-US" altLang="ko-KR" sz="1200" dirty="0"/>
              <a:t>. "</a:t>
            </a:r>
            <a:r>
              <a:rPr lang="en-US" altLang="ko-KR" sz="1200" dirty="0" err="1"/>
              <a:t>ner_tags</a:t>
            </a:r>
            <a:r>
              <a:rPr lang="en-US" altLang="ko-KR" sz="1200" dirty="0"/>
              <a:t>": tokens </a:t>
            </a:r>
            <a:r>
              <a:rPr lang="ko-KR" altLang="en-US" sz="1200" dirty="0"/>
              <a:t>리스트와 같은 길이의 문자열 리스트로</a:t>
            </a:r>
            <a:r>
              <a:rPr lang="en-US" altLang="ko-KR" sz="1200" dirty="0"/>
              <a:t>, </a:t>
            </a:r>
            <a:r>
              <a:rPr lang="ko-KR" altLang="en-US" sz="1200" dirty="0"/>
              <a:t>각 토큰에 할당된 </a:t>
            </a:r>
            <a:r>
              <a:rPr lang="en-US" altLang="ko-KR" sz="1200" dirty="0"/>
              <a:t>BIO </a:t>
            </a:r>
            <a:r>
              <a:rPr lang="ko-KR" altLang="en-US" sz="1200" dirty="0"/>
              <a:t>형식의 </a:t>
            </a:r>
            <a:r>
              <a:rPr lang="en-US" altLang="ko-KR" sz="1200" dirty="0"/>
              <a:t>NER </a:t>
            </a:r>
            <a:r>
              <a:rPr lang="ko-KR" altLang="en-US" sz="1200" dirty="0" smtClean="0"/>
              <a:t>태그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ko-KR" altLang="en-US" sz="1200" dirty="0"/>
              <a:t>세부 기능 및 역할</a:t>
            </a:r>
            <a:r>
              <a:rPr lang="en-US" altLang="ko-KR" sz="1200" dirty="0"/>
              <a:t>: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1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 전처리    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smtClean="0"/>
              <a:t>원문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“</a:t>
            </a:r>
            <a:r>
              <a:rPr lang="ko-KR" altLang="en-US" sz="1200" dirty="0"/>
              <a:t>삼성전자 주가 변동이 궁금해”</a:t>
            </a:r>
            <a:r>
              <a:rPr lang="en-US" altLang="ko-KR" sz="1200" dirty="0"/>
              <a:t>)</a:t>
            </a:r>
            <a:r>
              <a:rPr lang="ko-KR" altLang="en-US" sz="1200" dirty="0"/>
              <a:t>을 형태소 또는 단어 단위로 </a:t>
            </a:r>
            <a:r>
              <a:rPr lang="ko-KR" altLang="en-US" sz="1200" dirty="0" err="1"/>
              <a:t>토큰화하여</a:t>
            </a:r>
            <a:r>
              <a:rPr lang="ko-KR" altLang="en-US" sz="1200" dirty="0"/>
              <a:t> </a:t>
            </a:r>
            <a:r>
              <a:rPr lang="en-US" altLang="ko-KR" sz="1200" dirty="0"/>
              <a:t>tokens </a:t>
            </a:r>
            <a:r>
              <a:rPr lang="ko-KR" altLang="en-US" sz="1200" dirty="0"/>
              <a:t>리스트로 변환합니다</a:t>
            </a:r>
            <a:r>
              <a:rPr lang="en-US" altLang="ko-KR" sz="1200" dirty="0"/>
              <a:t>.     </a:t>
            </a:r>
          </a:p>
          <a:p>
            <a:pPr marL="0" indent="0">
              <a:buNone/>
            </a:pPr>
            <a:r>
              <a:rPr lang="ko-KR" altLang="en-US" sz="1200" dirty="0" smtClean="0"/>
              <a:t>각 </a:t>
            </a:r>
            <a:r>
              <a:rPr lang="ko-KR" altLang="en-US" sz="1200" dirty="0"/>
              <a:t>토큰이 속하는 </a:t>
            </a:r>
            <a:r>
              <a:rPr lang="ko-KR" altLang="en-US" sz="1200" dirty="0" err="1"/>
              <a:t>개체명</a:t>
            </a:r>
            <a:r>
              <a:rPr lang="ko-KR" altLang="en-US" sz="1200" dirty="0"/>
              <a:t> 범주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조직명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사람명</a:t>
            </a:r>
            <a:r>
              <a:rPr lang="ko-KR" altLang="en-US" sz="1200" dirty="0"/>
              <a:t> 등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BIO </a:t>
            </a:r>
            <a:r>
              <a:rPr lang="ko-KR" altLang="en-US" sz="1200" dirty="0"/>
              <a:t>표기법으로 </a:t>
            </a:r>
            <a:r>
              <a:rPr lang="ko-KR" altLang="en-US" sz="1200" dirty="0" err="1"/>
              <a:t>주석화하여</a:t>
            </a:r>
            <a:r>
              <a:rPr lang="ko-KR" altLang="en-US" sz="1200" dirty="0"/>
              <a:t> </a:t>
            </a:r>
            <a:r>
              <a:rPr lang="en-US" altLang="ko-KR" sz="1200" dirty="0" err="1"/>
              <a:t>ner_tags</a:t>
            </a:r>
            <a:r>
              <a:rPr lang="en-US" altLang="ko-KR" sz="1200" dirty="0"/>
              <a:t> </a:t>
            </a:r>
            <a:r>
              <a:rPr lang="ko-KR" altLang="en-US" sz="1200" dirty="0"/>
              <a:t>리스트에 저장합니다</a:t>
            </a:r>
            <a:r>
              <a:rPr lang="en-US" altLang="ko-KR" sz="1200" dirty="0"/>
              <a:t>.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2</a:t>
            </a:r>
            <a:r>
              <a:rPr lang="en-US" altLang="ko-KR" sz="1200" dirty="0"/>
              <a:t>. </a:t>
            </a:r>
            <a:r>
              <a:rPr lang="ko-KR" altLang="en-US" sz="1200" dirty="0"/>
              <a:t>모델 학습    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JSON </a:t>
            </a:r>
            <a:r>
              <a:rPr lang="ko-KR" altLang="en-US" sz="1200" dirty="0"/>
              <a:t>파일을 </a:t>
            </a:r>
            <a:r>
              <a:rPr lang="ko-KR" altLang="en-US" sz="1200" dirty="0" err="1"/>
              <a:t>로드한</a:t>
            </a:r>
            <a:r>
              <a:rPr lang="ko-KR" altLang="en-US" sz="1200" dirty="0"/>
              <a:t> 후</a:t>
            </a:r>
            <a:r>
              <a:rPr lang="en-US" altLang="ko-KR" sz="1200" dirty="0"/>
              <a:t>, </a:t>
            </a:r>
            <a:r>
              <a:rPr lang="ko-KR" altLang="en-US" sz="1200" dirty="0"/>
              <a:t>토큰 시퀀스</a:t>
            </a:r>
            <a:r>
              <a:rPr lang="en-US" altLang="ko-KR" sz="1200" dirty="0"/>
              <a:t>(tokens)</a:t>
            </a:r>
            <a:r>
              <a:rPr lang="ko-KR" altLang="en-US" sz="1200" dirty="0"/>
              <a:t>와 태그 시퀀스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ner_tags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 err="1"/>
              <a:t>PyTorch</a:t>
            </a:r>
            <a:r>
              <a:rPr lang="ko-KR" altLang="en-US" sz="1200" dirty="0"/>
              <a:t>나 </a:t>
            </a:r>
            <a:r>
              <a:rPr lang="en-US" altLang="ko-KR" sz="1200" dirty="0" err="1"/>
              <a:t>TensorFlow</a:t>
            </a:r>
            <a:r>
              <a:rPr lang="en-US" altLang="ko-KR" sz="1200" dirty="0"/>
              <a:t> </a:t>
            </a:r>
            <a:r>
              <a:rPr lang="ko-KR" altLang="en-US" sz="1200" dirty="0"/>
              <a:t>기반 </a:t>
            </a:r>
            <a:r>
              <a:rPr lang="en-US" altLang="ko-KR" sz="1200" dirty="0"/>
              <a:t>NER </a:t>
            </a:r>
            <a:r>
              <a:rPr lang="ko-KR" altLang="en-US" sz="1200" dirty="0"/>
              <a:t>모델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BiLSTM</a:t>
            </a:r>
            <a:r>
              <a:rPr lang="en-US" altLang="ko-KR" sz="1200" dirty="0"/>
              <a:t>-CRF, Transformer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에 입력하여 학습합니다</a:t>
            </a:r>
            <a:r>
              <a:rPr lang="en-US" altLang="ko-KR" sz="1200" dirty="0"/>
              <a:t>.     </a:t>
            </a:r>
          </a:p>
          <a:p>
            <a:pPr marL="0" indent="0">
              <a:buNone/>
            </a:pPr>
            <a:r>
              <a:rPr lang="ko-KR" altLang="en-US" sz="1200" dirty="0" smtClean="0"/>
              <a:t>학습된 </a:t>
            </a:r>
            <a:r>
              <a:rPr lang="ko-KR" altLang="en-US" sz="1200" dirty="0"/>
              <a:t>모델은 사용자가 </a:t>
            </a:r>
            <a:r>
              <a:rPr lang="ko-KR" altLang="en-US" sz="1200" dirty="0" err="1"/>
              <a:t>챗봇에</a:t>
            </a:r>
            <a:r>
              <a:rPr lang="ko-KR" altLang="en-US" sz="1200" dirty="0"/>
              <a:t> 질의할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입력 문장으로부터 </a:t>
            </a:r>
            <a:r>
              <a:rPr lang="ko-KR" altLang="en-US" sz="1200" dirty="0" err="1"/>
              <a:t>엔티티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조직명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인물명</a:t>
            </a:r>
            <a:r>
              <a:rPr lang="ko-KR" altLang="en-US" sz="1200" dirty="0"/>
              <a:t> 등</a:t>
            </a:r>
            <a:r>
              <a:rPr lang="en-US" altLang="ko-KR" sz="1200" dirty="0"/>
              <a:t>)</a:t>
            </a:r>
            <a:r>
              <a:rPr lang="ko-KR" altLang="en-US" sz="1200" dirty="0"/>
              <a:t>를 추출하는 데 활용됩니다</a:t>
            </a:r>
            <a:r>
              <a:rPr lang="en-US" altLang="ko-KR" sz="1200" dirty="0"/>
              <a:t>.  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 smtClean="0"/>
              <a:t>3</a:t>
            </a:r>
            <a:r>
              <a:rPr lang="en-US" altLang="ko-KR" sz="1200" dirty="0"/>
              <a:t>. </a:t>
            </a:r>
            <a:r>
              <a:rPr lang="ko-KR" altLang="en-US" sz="1200" dirty="0"/>
              <a:t>샘플 예시 활용    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“</a:t>
            </a:r>
            <a:r>
              <a:rPr lang="ko-KR" altLang="en-US" sz="1200" dirty="0" err="1"/>
              <a:t>삼성전자”에</a:t>
            </a:r>
            <a:r>
              <a:rPr lang="ko-KR" altLang="en-US" sz="1200" dirty="0"/>
              <a:t> 대한 </a:t>
            </a:r>
            <a:r>
              <a:rPr lang="en-US" altLang="ko-KR" sz="1200" dirty="0"/>
              <a:t>B-ORG </a:t>
            </a:r>
            <a:r>
              <a:rPr lang="ko-KR" altLang="en-US" sz="1200" dirty="0" err="1"/>
              <a:t>태깅을</a:t>
            </a:r>
            <a:r>
              <a:rPr lang="ko-KR" altLang="en-US" sz="1200" dirty="0"/>
              <a:t> 통해 </a:t>
            </a:r>
            <a:r>
              <a:rPr lang="ko-KR" altLang="en-US" sz="1200" dirty="0" err="1"/>
              <a:t>조직명을</a:t>
            </a:r>
            <a:r>
              <a:rPr lang="ko-KR" altLang="en-US" sz="1200" dirty="0"/>
              <a:t> 인식하고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이후 “주가” </a:t>
            </a:r>
            <a:r>
              <a:rPr lang="en-US" altLang="ko-KR" sz="1200" dirty="0"/>
              <a:t>intent </a:t>
            </a:r>
            <a:r>
              <a:rPr lang="ko-KR" altLang="en-US" sz="1200" dirty="0"/>
              <a:t>처리 시 해당 </a:t>
            </a:r>
            <a:r>
              <a:rPr lang="ko-KR" altLang="en-US" sz="1200" dirty="0" err="1"/>
              <a:t>엔티티를</a:t>
            </a:r>
            <a:r>
              <a:rPr lang="ko-KR" altLang="en-US" sz="1200" dirty="0"/>
              <a:t> 참조하여 올바른 응답을 생성할 수 있습니다</a:t>
            </a:r>
            <a:r>
              <a:rPr lang="en-US" altLang="ko-KR" sz="1200" dirty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2294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FF"/>
                </a:solidFill>
              </a:rPr>
              <a:t>프로젝트 </a:t>
            </a:r>
            <a:r>
              <a:rPr lang="en-US" altLang="ko-KR" dirty="0" smtClean="0">
                <a:solidFill>
                  <a:srgbClr val="FFFFFF"/>
                </a:solidFill>
              </a:rPr>
              <a:t>README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3354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개발도구</a:t>
            </a:r>
            <a:r>
              <a:rPr lang="en-US" altLang="ko-KR" dirty="0"/>
              <a:t>: visual studio code</a:t>
            </a:r>
          </a:p>
          <a:p>
            <a:pPr marL="0" indent="0">
              <a:buNone/>
            </a:pPr>
            <a:r>
              <a:rPr lang="en-US" altLang="ko-KR" sz="200" dirty="0"/>
              <a:t> </a:t>
            </a:r>
            <a:r>
              <a:rPr lang="en-US" altLang="ko-KR" sz="200" dirty="0" smtClean="0"/>
              <a:t> </a:t>
            </a:r>
            <a:endParaRPr lang="en-US" altLang="ko-KR" sz="200" dirty="0"/>
          </a:p>
          <a:p>
            <a:r>
              <a:rPr lang="ko-KR" altLang="en-US" dirty="0"/>
              <a:t>개발환경</a:t>
            </a:r>
            <a:r>
              <a:rPr lang="en-US" altLang="ko-KR" dirty="0"/>
              <a:t>: python 3.10 </a:t>
            </a:r>
          </a:p>
          <a:p>
            <a:pPr marL="0" indent="0">
              <a:buNone/>
            </a:pPr>
            <a:r>
              <a:rPr lang="en-US" altLang="ko-KR" sz="200" dirty="0" smtClean="0"/>
              <a:t> </a:t>
            </a:r>
            <a:endParaRPr lang="en-US" altLang="ko-KR" sz="200" dirty="0"/>
          </a:p>
          <a:p>
            <a:r>
              <a:rPr lang="ko-KR" altLang="en-US" dirty="0" err="1"/>
              <a:t>의존성파일</a:t>
            </a:r>
            <a:r>
              <a:rPr lang="en-US" altLang="ko-KR" dirty="0"/>
              <a:t>: requirements.txt </a:t>
            </a:r>
            <a:r>
              <a:rPr lang="ko-KR" altLang="en-US" dirty="0"/>
              <a:t>명시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" dirty="0"/>
              <a:t> </a:t>
            </a:r>
            <a:r>
              <a:rPr lang="en-US" altLang="ko-KR" sz="200" dirty="0" smtClean="0"/>
              <a:t> </a:t>
            </a:r>
            <a:endParaRPr lang="en-US" altLang="ko-KR" sz="200" dirty="0"/>
          </a:p>
          <a:p>
            <a:r>
              <a:rPr lang="ko-KR" altLang="en-US" dirty="0" err="1"/>
              <a:t>기술스택</a:t>
            </a:r>
            <a:endParaRPr lang="en-US" altLang="ko-KR" dirty="0"/>
          </a:p>
          <a:p>
            <a:pPr lvl="1"/>
            <a:r>
              <a:rPr lang="en-US" altLang="ko-KR" dirty="0"/>
              <a:t>Frontend: react.js, </a:t>
            </a:r>
            <a:r>
              <a:rPr lang="en-US" altLang="ko-KR" dirty="0" err="1"/>
              <a:t>css</a:t>
            </a:r>
            <a:endParaRPr lang="en-US" altLang="ko-KR" dirty="0"/>
          </a:p>
          <a:p>
            <a:pPr lvl="1"/>
            <a:r>
              <a:rPr lang="en-US" altLang="ko-KR" dirty="0"/>
              <a:t>Backend: python, SQLite, </a:t>
            </a:r>
            <a:r>
              <a:rPr lang="en-US" altLang="ko-KR" dirty="0" err="1"/>
              <a:t>fastAPI</a:t>
            </a:r>
            <a:r>
              <a:rPr lang="en-US" altLang="ko-KR" dirty="0"/>
              <a:t>, LLM, ML</a:t>
            </a:r>
          </a:p>
          <a:p>
            <a:pPr marL="457200" lvl="1" indent="0">
              <a:buNone/>
            </a:pPr>
            <a:r>
              <a:rPr lang="en-US" altLang="ko-KR" sz="200" dirty="0"/>
              <a:t> </a:t>
            </a:r>
          </a:p>
          <a:p>
            <a:r>
              <a:rPr lang="ko-KR" altLang="en-US" dirty="0" err="1"/>
              <a:t>협업도구</a:t>
            </a:r>
            <a:endParaRPr lang="en-US" altLang="ko-KR" dirty="0"/>
          </a:p>
          <a:p>
            <a:pPr lvl="1"/>
            <a:r>
              <a:rPr lang="ko-KR" altLang="en-US" dirty="0" err="1"/>
              <a:t>코드관리</a:t>
            </a:r>
            <a:r>
              <a:rPr lang="en-US" altLang="ko-KR" dirty="0"/>
              <a:t>: </a:t>
            </a:r>
            <a:r>
              <a:rPr lang="en-US" altLang="ko-KR" dirty="0" err="1"/>
              <a:t>git</a:t>
            </a:r>
            <a:endParaRPr lang="en-US" altLang="ko-KR" dirty="0"/>
          </a:p>
          <a:p>
            <a:pPr lvl="1"/>
            <a:r>
              <a:rPr lang="ko-KR" altLang="en-US" dirty="0" err="1"/>
              <a:t>일정논의</a:t>
            </a:r>
            <a:r>
              <a:rPr lang="en-US" altLang="ko-KR" dirty="0"/>
              <a:t>: </a:t>
            </a:r>
            <a:r>
              <a:rPr lang="en-US" altLang="ko-KR" dirty="0" err="1"/>
              <a:t>kakaotalk</a:t>
            </a:r>
            <a:endParaRPr lang="en-US" altLang="ko-KR" dirty="0"/>
          </a:p>
          <a:p>
            <a:pPr lvl="1"/>
            <a:r>
              <a:rPr lang="ko-KR" altLang="en-US" dirty="0"/>
              <a:t>공지 및 </a:t>
            </a:r>
            <a:r>
              <a:rPr lang="en-US" altLang="ko-KR" dirty="0"/>
              <a:t>note, </a:t>
            </a:r>
            <a:r>
              <a:rPr lang="en-US" altLang="ko-KR" dirty="0" err="1"/>
              <a:t>env</a:t>
            </a:r>
            <a:r>
              <a:rPr lang="ko-KR" altLang="en-US" dirty="0"/>
              <a:t>관리</a:t>
            </a:r>
            <a:r>
              <a:rPr lang="en-US" altLang="ko-KR" dirty="0"/>
              <a:t>: discord</a:t>
            </a:r>
          </a:p>
          <a:p>
            <a:pPr marL="457200" lvl="1" indent="0">
              <a:buNone/>
            </a:pPr>
            <a:r>
              <a:rPr lang="en-US" altLang="ko-KR" sz="200" dirty="0"/>
              <a:t> </a:t>
            </a:r>
          </a:p>
          <a:p>
            <a:r>
              <a:rPr lang="en-US" altLang="ko-KR" dirty="0" err="1"/>
              <a:t>Github</a:t>
            </a:r>
            <a:r>
              <a:rPr lang="ko-KR" altLang="en-US" dirty="0"/>
              <a:t>링크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https://github.com/humanda5-ap-4/haruharu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00" dirty="0"/>
              <a:t> 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전략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en-US" altLang="ko-KR" dirty="0"/>
              <a:t> Flow branching model </a:t>
            </a:r>
            <a:r>
              <a:rPr lang="ko-KR" altLang="en-US" dirty="0"/>
              <a:t>사용 </a:t>
            </a:r>
            <a:r>
              <a:rPr lang="en-US" altLang="ko-KR" dirty="0"/>
              <a:t>( </a:t>
            </a:r>
            <a:r>
              <a:rPr lang="ko-KR" altLang="en-US" dirty="0"/>
              <a:t>→ </a:t>
            </a:r>
            <a:r>
              <a:rPr lang="en-US" altLang="ko-KR" dirty="0"/>
              <a:t>version</a:t>
            </a:r>
            <a:r>
              <a:rPr lang="ko-KR" altLang="en-US" dirty="0"/>
              <a:t>별 머지 전략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프로젝트 전체 구조도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1" y="1570888"/>
            <a:ext cx="4787024" cy="5045433"/>
          </a:xfrm>
          <a:effectLst>
            <a:softEdge rad="25400"/>
          </a:effectLst>
        </p:spPr>
      </p:pic>
      <p:sp>
        <p:nvSpPr>
          <p:cNvPr id="5" name="TextBox 4"/>
          <p:cNvSpPr txBox="1"/>
          <p:nvPr/>
        </p:nvSpPr>
        <p:spPr>
          <a:xfrm>
            <a:off x="6411310" y="1845180"/>
            <a:ext cx="53024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폴더별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__init__.py </a:t>
            </a:r>
            <a:r>
              <a:rPr lang="ko-KR" altLang="en-US" dirty="0" smtClean="0"/>
              <a:t>를 넣어 모듈화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주제별 </a:t>
            </a:r>
            <a:r>
              <a:rPr lang="ko-KR" altLang="en-US" dirty="0" err="1" smtClean="0"/>
              <a:t>코드분리를</a:t>
            </a:r>
            <a:r>
              <a:rPr lang="ko-KR" altLang="en-US" dirty="0" smtClean="0"/>
              <a:t> 통해 재사용 용이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3. .</a:t>
            </a:r>
            <a:r>
              <a:rPr lang="en-US" altLang="ko-KR" dirty="0" err="1" smtClean="0"/>
              <a:t>env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통해 프로젝트 개인정보 보안관리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현재 리소스 환경에 최대한 적합한 모델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4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199" y="279781"/>
            <a:ext cx="10515600" cy="10247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업무 분장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347" y="1211072"/>
            <a:ext cx="7541303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2-1. </a:t>
            </a:r>
            <a:r>
              <a:rPr lang="ko-KR" altLang="en-US" dirty="0" err="1" smtClean="0">
                <a:solidFill>
                  <a:schemeClr val="bg1"/>
                </a:solidFill>
              </a:rPr>
              <a:t>시연영상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fronten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447800"/>
            <a:ext cx="7162800" cy="4856163"/>
          </a:xfrm>
        </p:spPr>
      </p:pic>
    </p:spTree>
    <p:extLst>
      <p:ext uri="{BB962C8B-B14F-4D97-AF65-F5344CB8AC3E}">
        <p14:creationId xmlns:p14="http://schemas.microsoft.com/office/powerpoint/2010/main" val="5477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smtClean="0">
                <a:solidFill>
                  <a:schemeClr val="bg1"/>
                </a:solidFill>
              </a:rPr>
              <a:t>축제 정보 공공 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" y="1602706"/>
            <a:ext cx="4762836" cy="22499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" y="3852672"/>
            <a:ext cx="4762836" cy="24365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36" y="1602706"/>
            <a:ext cx="3671691" cy="21619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35" y="3732731"/>
            <a:ext cx="3671691" cy="2564479"/>
          </a:xfrm>
          <a:prstGeom prst="rect">
            <a:avLst/>
          </a:prstGeom>
        </p:spPr>
      </p:pic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00288" y="6417150"/>
            <a:ext cx="4794675" cy="440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200" dirty="0" err="1" smtClean="0"/>
              <a:t>공공데이터</a:t>
            </a:r>
            <a:r>
              <a:rPr lang="ko-KR" altLang="en-US" sz="2200" dirty="0" smtClean="0"/>
              <a:t> 포털 자료 수집</a:t>
            </a:r>
            <a:endParaRPr lang="ko-KR" altLang="en-US" sz="2200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6172200" y="6417151"/>
            <a:ext cx="5715000" cy="440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000" dirty="0" smtClean="0"/>
              <a:t>KOPIS</a:t>
            </a:r>
            <a:r>
              <a:rPr lang="en-US" altLang="ko-KR" sz="2000" dirty="0"/>
              <a:t>(</a:t>
            </a:r>
            <a:r>
              <a:rPr lang="ko-KR" altLang="en-US" sz="2000" dirty="0"/>
              <a:t>공연예술통합전산망</a:t>
            </a:r>
            <a:r>
              <a:rPr lang="en-US" altLang="ko-KR" sz="2000" dirty="0"/>
              <a:t>)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활용</a:t>
            </a:r>
            <a:endParaRPr lang="en-US" altLang="ko-KR" sz="2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4512" y="3950107"/>
            <a:ext cx="3547474" cy="21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6" y="2088135"/>
            <a:ext cx="5627789" cy="3028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31" y="2088135"/>
            <a:ext cx="5693961" cy="300824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smtClean="0">
                <a:solidFill>
                  <a:schemeClr val="bg1"/>
                </a:solidFill>
              </a:rPr>
              <a:t>축제 정보 데이터 처리 및 </a:t>
            </a:r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</a:rPr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2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10" y="1553972"/>
            <a:ext cx="5656654" cy="475792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err="1" smtClean="0">
                <a:solidFill>
                  <a:schemeClr val="bg1"/>
                </a:solidFill>
              </a:rPr>
              <a:t>스팀게임</a:t>
            </a:r>
            <a:r>
              <a:rPr lang="ko-KR" altLang="en-US" dirty="0" smtClean="0">
                <a:solidFill>
                  <a:schemeClr val="bg1"/>
                </a:solidFill>
              </a:rPr>
              <a:t> 정보 공공 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39057" y="6311900"/>
            <a:ext cx="3675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steam</a:t>
            </a:r>
            <a:r>
              <a:rPr lang="ko-KR" altLang="en-US" dirty="0"/>
              <a:t>에서 게임 정보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739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700253"/>
            <a:ext cx="3882259" cy="1002424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목차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70634" y="700252"/>
            <a:ext cx="6513786" cy="59055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ko-KR" altLang="en-US" sz="3400" b="1" dirty="0" smtClean="0">
                <a:solidFill>
                  <a:schemeClr val="bg1"/>
                </a:solidFill>
              </a:rPr>
              <a:t>서론</a:t>
            </a:r>
            <a:endParaRPr lang="en-US" altLang="ko-KR" sz="3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1-1. </a:t>
            </a:r>
            <a:r>
              <a:rPr lang="ko-KR" altLang="en-US" dirty="0" err="1" smtClean="0">
                <a:solidFill>
                  <a:schemeClr val="bg1"/>
                </a:solidFill>
              </a:rPr>
              <a:t>팀명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err="1" smtClean="0">
                <a:solidFill>
                  <a:schemeClr val="bg1"/>
                </a:solidFill>
              </a:rPr>
              <a:t>팀원소개</a:t>
            </a:r>
            <a:r>
              <a:rPr lang="ko-KR" altLang="en-US" dirty="0" smtClean="0">
                <a:solidFill>
                  <a:schemeClr val="bg1"/>
                </a:solidFill>
              </a:rPr>
              <a:t> 및 슬로건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1-2. </a:t>
            </a:r>
            <a:r>
              <a:rPr lang="ko-KR" altLang="en-US" dirty="0" smtClean="0">
                <a:solidFill>
                  <a:schemeClr val="bg1"/>
                </a:solidFill>
              </a:rPr>
              <a:t>프로젝트 설명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ko-KR" sz="3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3400" b="1" dirty="0" smtClean="0">
                <a:solidFill>
                  <a:schemeClr val="bg1"/>
                </a:solidFill>
              </a:rPr>
              <a:t>본론</a:t>
            </a:r>
            <a:endParaRPr lang="en-US" altLang="ko-KR" sz="3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2-1. </a:t>
            </a:r>
            <a:r>
              <a:rPr lang="ko-KR" altLang="en-US" dirty="0" err="1" smtClean="0">
                <a:solidFill>
                  <a:schemeClr val="bg1"/>
                </a:solidFill>
              </a:rPr>
              <a:t>시연영상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2-2. </a:t>
            </a:r>
            <a:r>
              <a:rPr lang="ko-KR" altLang="en-US" dirty="0" smtClean="0">
                <a:solidFill>
                  <a:schemeClr val="bg1"/>
                </a:solidFill>
              </a:rPr>
              <a:t>주제별 공공 데이터 수집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2-3. </a:t>
            </a:r>
            <a:r>
              <a:rPr lang="en-US" altLang="ko-KR" dirty="0" err="1" smtClean="0">
                <a:solidFill>
                  <a:schemeClr val="bg1"/>
                </a:solidFill>
              </a:rPr>
              <a:t>Json</a:t>
            </a:r>
            <a:r>
              <a:rPr lang="ko-KR" altLang="en-US" dirty="0" smtClean="0">
                <a:solidFill>
                  <a:schemeClr val="bg1"/>
                </a:solidFill>
              </a:rPr>
              <a:t>학습 </a:t>
            </a:r>
            <a:r>
              <a:rPr lang="en-US" altLang="ko-KR" dirty="0" smtClean="0">
                <a:solidFill>
                  <a:schemeClr val="bg1"/>
                </a:solidFill>
              </a:rPr>
              <a:t>dataset 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및 </a:t>
            </a:r>
            <a:r>
              <a:rPr lang="ko-KR" altLang="en-US" dirty="0" err="1" smtClean="0">
                <a:solidFill>
                  <a:schemeClr val="bg1"/>
                </a:solidFill>
              </a:rPr>
              <a:t>핸들러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2-5. </a:t>
            </a:r>
            <a:r>
              <a:rPr lang="ko-KR" altLang="en-US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dirty="0" smtClean="0">
                <a:solidFill>
                  <a:schemeClr val="bg1"/>
                </a:solidFill>
              </a:rPr>
              <a:t> 및 </a:t>
            </a:r>
            <a:r>
              <a:rPr lang="en-US" altLang="ko-KR" dirty="0" err="1" smtClean="0">
                <a:solidFill>
                  <a:schemeClr val="bg1"/>
                </a:solidFill>
              </a:rPr>
              <a:t>fastAPI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  2-6. </a:t>
            </a:r>
            <a:r>
              <a:rPr lang="ko-KR" altLang="en-US" dirty="0" err="1" smtClean="0">
                <a:solidFill>
                  <a:schemeClr val="bg1"/>
                </a:solidFill>
              </a:rPr>
              <a:t>프론트엔드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00" dirty="0">
                <a:solidFill>
                  <a:schemeClr val="bg1"/>
                </a:solidFill>
              </a:rPr>
              <a:t> </a:t>
            </a:r>
            <a:endParaRPr lang="en-US" altLang="ko-KR" sz="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3400" b="1" dirty="0">
                <a:solidFill>
                  <a:schemeClr val="bg1"/>
                </a:solidFill>
              </a:rPr>
              <a:t>3</a:t>
            </a:r>
            <a:r>
              <a:rPr lang="en-US" altLang="ko-KR" sz="3400" b="1" dirty="0" smtClean="0">
                <a:solidFill>
                  <a:schemeClr val="bg1"/>
                </a:solidFill>
              </a:rPr>
              <a:t>. QA</a:t>
            </a:r>
            <a:endParaRPr lang="ko-KR" altLang="en-US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2" y="1690688"/>
            <a:ext cx="9596437" cy="473392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err="1" smtClean="0">
                <a:solidFill>
                  <a:schemeClr val="bg1"/>
                </a:solidFill>
              </a:rPr>
              <a:t>스팀게임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데이터 처리 및 </a:t>
            </a:r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</a:rPr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76" y="1822133"/>
            <a:ext cx="7896225" cy="4090988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smtClean="0">
                <a:solidFill>
                  <a:schemeClr val="bg1"/>
                </a:solidFill>
              </a:rPr>
              <a:t>주식 정보 공공 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28875" y="6196966"/>
            <a:ext cx="7896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한국투자</a:t>
            </a:r>
            <a:r>
              <a:rPr lang="en-US" altLang="ko-KR" dirty="0"/>
              <a:t>(koreainvestment.com)</a:t>
            </a:r>
            <a:r>
              <a:rPr lang="ko-KR" altLang="en-US" dirty="0"/>
              <a:t>의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주식 데이터 </a:t>
            </a:r>
            <a:r>
              <a:rPr lang="ko-KR" altLang="en-US" dirty="0" smtClean="0"/>
              <a:t>수집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1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" y="1690688"/>
            <a:ext cx="5190744" cy="34048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095509"/>
            <a:ext cx="5190744" cy="1173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690688"/>
            <a:ext cx="5181600" cy="4522047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smtClean="0">
                <a:solidFill>
                  <a:schemeClr val="bg1"/>
                </a:solidFill>
              </a:rPr>
              <a:t>주식 데이터 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783" y="6378596"/>
            <a:ext cx="537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/>
              <a:t>한국투자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주식 데이터 </a:t>
            </a:r>
            <a:r>
              <a:rPr lang="en-US" altLang="ko-KR" dirty="0"/>
              <a:t>csv</a:t>
            </a:r>
            <a:r>
              <a:rPr lang="ko-KR" altLang="en-US" dirty="0" err="1" smtClean="0"/>
              <a:t>파일저장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6378596"/>
            <a:ext cx="537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dirty="0" err="1"/>
              <a:t>Stock_api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en-US" altLang="ko-KR" dirty="0"/>
              <a:t>csv</a:t>
            </a:r>
            <a:r>
              <a:rPr lang="ko-KR" altLang="en-US" dirty="0"/>
              <a:t>파일 수집</a:t>
            </a:r>
          </a:p>
        </p:txBody>
      </p:sp>
    </p:spTree>
    <p:extLst>
      <p:ext uri="{BB962C8B-B14F-4D97-AF65-F5344CB8AC3E}">
        <p14:creationId xmlns:p14="http://schemas.microsoft.com/office/powerpoint/2010/main" val="22277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1690688"/>
            <a:ext cx="5055617" cy="112128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</a:t>
            </a:r>
            <a:r>
              <a:rPr lang="ko-KR" altLang="en-US" dirty="0" smtClean="0">
                <a:solidFill>
                  <a:schemeClr val="bg1"/>
                </a:solidFill>
              </a:rPr>
              <a:t>리니지</a:t>
            </a:r>
            <a:r>
              <a:rPr lang="en-US" altLang="ko-KR" dirty="0" smtClean="0">
                <a:solidFill>
                  <a:schemeClr val="bg1"/>
                </a:solidFill>
              </a:rPr>
              <a:t>2M</a:t>
            </a:r>
            <a:r>
              <a:rPr lang="ko-KR" altLang="en-US" dirty="0" smtClean="0">
                <a:solidFill>
                  <a:schemeClr val="bg1"/>
                </a:solidFill>
              </a:rPr>
              <a:t> 정보 공공 데이터 수집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5" y="2811971"/>
            <a:ext cx="5055615" cy="3376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846" y="1690688"/>
            <a:ext cx="5482555" cy="4497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783" y="6378596"/>
            <a:ext cx="537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/>
              <a:t>L2m</a:t>
            </a:r>
            <a:r>
              <a:rPr lang="ko-KR" altLang="en-US" dirty="0"/>
              <a:t>에서 발급받은 </a:t>
            </a:r>
            <a:r>
              <a:rPr lang="en-US" altLang="ko-KR" dirty="0" err="1"/>
              <a:t>apikey</a:t>
            </a:r>
            <a:r>
              <a:rPr lang="ko-KR" altLang="en-US" dirty="0"/>
              <a:t>를 사용하여 데이터 수집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6290565" y="6378596"/>
            <a:ext cx="537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최저가 아이템 검색</a:t>
            </a:r>
          </a:p>
        </p:txBody>
      </p:sp>
    </p:spTree>
    <p:extLst>
      <p:ext uri="{BB962C8B-B14F-4D97-AF65-F5344CB8AC3E}">
        <p14:creationId xmlns:p14="http://schemas.microsoft.com/office/powerpoint/2010/main" val="271299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2-2. .</a:t>
            </a:r>
            <a:r>
              <a:rPr lang="en-US" altLang="ko-KR" dirty="0" err="1" smtClean="0">
                <a:solidFill>
                  <a:schemeClr val="bg1"/>
                </a:solidFill>
              </a:rPr>
              <a:t>env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파일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201" y="5181600"/>
            <a:ext cx="62737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Appkey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appsecretkey</a:t>
            </a:r>
            <a:r>
              <a:rPr lang="en-US" altLang="ko-KR" dirty="0" smtClean="0"/>
              <a:t>, access_token.txt -&gt; </a:t>
            </a:r>
            <a:r>
              <a:rPr lang="ko-KR" altLang="en-US" dirty="0" smtClean="0"/>
              <a:t>주식 관련 </a:t>
            </a:r>
            <a:r>
              <a:rPr lang="en-US" altLang="ko-KR" dirty="0" smtClean="0"/>
              <a:t>key</a:t>
            </a:r>
          </a:p>
          <a:p>
            <a:r>
              <a:rPr lang="en-US" altLang="ko-KR" dirty="0" err="1" smtClean="0"/>
              <a:t>Auth</a:t>
            </a:r>
            <a:r>
              <a:rPr lang="en-US" altLang="ko-KR" dirty="0" smtClean="0"/>
              <a:t> -&gt; l2m </a:t>
            </a:r>
            <a:r>
              <a:rPr lang="en-US" altLang="ko-KR" dirty="0" err="1" smtClean="0"/>
              <a:t>appkey</a:t>
            </a:r>
            <a:endParaRPr lang="en-US" altLang="ko-KR" dirty="0" smtClean="0"/>
          </a:p>
          <a:p>
            <a:r>
              <a:rPr lang="en-US" altLang="ko-KR" dirty="0" err="1" smtClean="0"/>
              <a:t>Service_key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축제 </a:t>
            </a:r>
            <a:r>
              <a:rPr lang="en-US" altLang="ko-KR" dirty="0" err="1" smtClean="0"/>
              <a:t>appkey</a:t>
            </a:r>
            <a:endParaRPr lang="en-US" altLang="ko-KR" dirty="0" smtClean="0"/>
          </a:p>
          <a:p>
            <a:endParaRPr lang="en-US" altLang="ko-KR" sz="200" dirty="0"/>
          </a:p>
          <a:p>
            <a:endParaRPr lang="en-US" altLang="ko-KR" sz="200" dirty="0" smtClean="0"/>
          </a:p>
          <a:p>
            <a:endParaRPr lang="en-US" altLang="ko-KR" sz="200" dirty="0"/>
          </a:p>
          <a:p>
            <a:endParaRPr lang="en-US" altLang="ko-KR" sz="200" dirty="0" smtClean="0"/>
          </a:p>
          <a:p>
            <a:r>
              <a:rPr lang="en-US" altLang="ko-KR" sz="100" dirty="0"/>
              <a:t> </a:t>
            </a:r>
            <a:endParaRPr lang="en-US" altLang="ko-KR" sz="100" dirty="0" smtClean="0"/>
          </a:p>
          <a:p>
            <a:r>
              <a:rPr lang="en-US" altLang="ko-KR" dirty="0"/>
              <a:t>Access_token.txt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847912"/>
            <a:ext cx="6756399" cy="2270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4114800"/>
            <a:ext cx="6756399" cy="9328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1847912"/>
            <a:ext cx="3975100" cy="28231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0800" y="5181600"/>
            <a:ext cx="440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중 환경변수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5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Engine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Architecture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44" y="1690688"/>
            <a:ext cx="7526112" cy="5115897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904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intent </a:t>
            </a:r>
            <a:r>
              <a:rPr lang="ko-KR" altLang="en-US" dirty="0" smtClean="0">
                <a:solidFill>
                  <a:schemeClr val="bg1"/>
                </a:solidFill>
              </a:rPr>
              <a:t>분류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Intent </a:t>
            </a:r>
            <a:r>
              <a:rPr lang="ko-KR" altLang="en-US" dirty="0" smtClean="0"/>
              <a:t>의도 분류 모델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en-US" altLang="ko-KR" dirty="0"/>
              <a:t>-</a:t>
            </a:r>
            <a:r>
              <a:rPr lang="en-US" altLang="ko-KR" dirty="0" err="1"/>
              <a:t>SentenceTransformer</a:t>
            </a:r>
            <a:r>
              <a:rPr lang="en-US" altLang="ko-KR" dirty="0"/>
              <a:t>: distiluse-base-multilingual-cased-v2 </a:t>
            </a:r>
            <a:r>
              <a:rPr lang="ko-KR" altLang="en-US" dirty="0"/>
              <a:t>모델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1371600" lvl="3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 smtClean="0"/>
              <a:t>-</a:t>
            </a:r>
            <a:r>
              <a:rPr lang="en-US" altLang="ko-KR" dirty="0" err="1" smtClean="0"/>
              <a:t>LogisticRegression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위의 </a:t>
            </a:r>
            <a:r>
              <a:rPr lang="ko-KR" altLang="en-US" dirty="0" err="1" smtClean="0"/>
              <a:t>벡터화된</a:t>
            </a:r>
            <a:r>
              <a:rPr lang="ko-KR" altLang="en-US" dirty="0" smtClean="0"/>
              <a:t> 문장을 기반으로 </a:t>
            </a:r>
            <a:r>
              <a:rPr lang="en-US" altLang="ko-KR" dirty="0" smtClean="0"/>
              <a:t>intent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Result</a:t>
            </a:r>
          </a:p>
          <a:p>
            <a:pPr lvl="2"/>
            <a:r>
              <a:rPr lang="en-US" altLang="ko-KR" dirty="0" err="1"/>
              <a:t>n</a:t>
            </a:r>
            <a:r>
              <a:rPr lang="en-US" altLang="ko-KR" dirty="0" err="1" smtClean="0"/>
              <a:t>lu</a:t>
            </a:r>
            <a:r>
              <a:rPr lang="ko-KR" altLang="en-US" dirty="0" smtClean="0"/>
              <a:t>폴더에 </a:t>
            </a:r>
            <a:r>
              <a:rPr lang="en-US" altLang="ko-KR" dirty="0" err="1" smtClean="0"/>
              <a:t>intent_encoder.joblib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intent_joblib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NER(</a:t>
            </a:r>
            <a:r>
              <a:rPr lang="ko-KR" altLang="en-US" dirty="0" err="1" smtClean="0">
                <a:solidFill>
                  <a:schemeClr val="bg1"/>
                </a:solidFill>
              </a:rPr>
              <a:t>개체명</a:t>
            </a:r>
            <a:r>
              <a:rPr lang="ko-KR" altLang="en-US" dirty="0" smtClean="0">
                <a:solidFill>
                  <a:schemeClr val="bg1"/>
                </a:solidFill>
              </a:rPr>
              <a:t> 인식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NER(</a:t>
            </a:r>
            <a:r>
              <a:rPr lang="ko-KR" altLang="en-US" dirty="0" err="1" smtClean="0"/>
              <a:t>개체명</a:t>
            </a:r>
            <a:r>
              <a:rPr lang="ko-KR" altLang="en-US" dirty="0" smtClean="0"/>
              <a:t> 인식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00" dirty="0" smtClean="0"/>
              <a:t> </a:t>
            </a:r>
          </a:p>
          <a:p>
            <a:pPr lvl="1"/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-</a:t>
            </a:r>
            <a:r>
              <a:rPr lang="en-US" altLang="ko-KR" dirty="0" err="1" smtClean="0"/>
              <a:t>dslim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bert</a:t>
            </a:r>
            <a:r>
              <a:rPr lang="en-US" altLang="ko-KR" dirty="0" smtClean="0"/>
              <a:t>-base-NER </a:t>
            </a:r>
          </a:p>
          <a:p>
            <a:pPr lvl="2"/>
            <a:r>
              <a:rPr lang="en-US" altLang="ko-KR" dirty="0" smtClean="0"/>
              <a:t>-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파인튜닝</a:t>
            </a:r>
            <a:r>
              <a:rPr lang="ko-KR" altLang="en-US" dirty="0" smtClean="0"/>
              <a:t> 모델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설명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Entity.py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TransformerEntityMatcher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기반 도메인 판단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</a:t>
            </a:r>
            <a:r>
              <a:rPr lang="en-US" altLang="ko-KR" dirty="0" smtClean="0"/>
              <a:t>NER</a:t>
            </a:r>
            <a:r>
              <a:rPr lang="ko-KR" altLang="en-US" dirty="0" smtClean="0"/>
              <a:t>모델 또는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모델 선택 추출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결과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Entity(type, value, start, end) </a:t>
            </a:r>
            <a:r>
              <a:rPr lang="ko-KR" altLang="en-US" dirty="0" smtClean="0"/>
              <a:t>구조 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74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err="1" smtClean="0">
                <a:solidFill>
                  <a:schemeClr val="bg1"/>
                </a:solidFill>
              </a:rPr>
              <a:t>통합처리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NLUEngine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err="1" smtClean="0"/>
              <a:t>Classify_intet</a:t>
            </a:r>
            <a:r>
              <a:rPr lang="en-US" altLang="ko-KR" dirty="0" smtClean="0"/>
              <a:t>(text) </a:t>
            </a:r>
            <a:r>
              <a:rPr lang="ko-KR" altLang="en-US" dirty="0" smtClean="0"/>
              <a:t>→ </a:t>
            </a:r>
            <a:r>
              <a:rPr lang="en-US" altLang="ko-KR" dirty="0" smtClean="0"/>
              <a:t>intent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Extract_entities</a:t>
            </a:r>
            <a:r>
              <a:rPr lang="en-US" altLang="ko-KR" dirty="0" smtClean="0"/>
              <a:t>(text) </a:t>
            </a:r>
            <a:r>
              <a:rPr lang="ko-KR" altLang="en-US" dirty="0" smtClean="0"/>
              <a:t>→</a:t>
            </a:r>
            <a:r>
              <a:rPr lang="ko-KR" altLang="en-US" dirty="0" err="1" smtClean="0"/>
              <a:t>개체명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내부에서 각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모델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Ollama</a:t>
            </a:r>
            <a:r>
              <a:rPr lang="en-US" altLang="ko-KR" dirty="0" smtClean="0"/>
              <a:t> (</a:t>
            </a:r>
            <a:r>
              <a:rPr lang="ko-KR" altLang="en-US" dirty="0" smtClean="0"/>
              <a:t>→</a:t>
            </a:r>
            <a:r>
              <a:rPr lang="en-US" altLang="ko-KR" dirty="0" smtClean="0"/>
              <a:t>gemma:2b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리소스에 최대한 적합한 </a:t>
            </a:r>
            <a:r>
              <a:rPr lang="en-US" altLang="ko-KR" dirty="0" smtClean="0"/>
              <a:t>2b</a:t>
            </a:r>
            <a:r>
              <a:rPr lang="ko-KR" altLang="en-US" dirty="0" smtClean="0"/>
              <a:t>를 사용하는 </a:t>
            </a:r>
            <a:r>
              <a:rPr lang="ko-KR" altLang="en-US" dirty="0" err="1" smtClean="0"/>
              <a:t>생성형</a:t>
            </a:r>
            <a:r>
              <a:rPr lang="ko-KR" altLang="en-US" dirty="0" smtClean="0"/>
              <a:t>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주제별 </a:t>
            </a:r>
            <a:r>
              <a:rPr lang="ko-KR" altLang="en-US" dirty="0" err="1" smtClean="0"/>
              <a:t>챗봇응답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프롬포트에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제약규약을</a:t>
            </a:r>
            <a:r>
              <a:rPr lang="ko-KR" altLang="en-US" dirty="0" smtClean="0"/>
              <a:t> 넣어서 </a:t>
            </a:r>
            <a:r>
              <a:rPr lang="en-US" altLang="ko-KR" dirty="0" smtClean="0"/>
              <a:t>Text To SQL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3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CLI test(1) - preprocess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fastAPI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수행전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모델학습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intent, entity </a:t>
            </a:r>
            <a:r>
              <a:rPr lang="ko-KR" altLang="en-US" dirty="0" smtClean="0"/>
              <a:t>검출 테스트용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Phython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&gt;/CLI_test.py --preprocess</a:t>
            </a:r>
          </a:p>
          <a:p>
            <a:pPr lvl="1"/>
            <a:r>
              <a:rPr lang="en-US" altLang="ko-KR" dirty="0" smtClean="0"/>
              <a:t>Intent </a:t>
            </a:r>
            <a:r>
              <a:rPr lang="ko-KR" altLang="en-US" dirty="0" smtClean="0"/>
              <a:t>전처리 및 </a:t>
            </a:r>
            <a:r>
              <a:rPr lang="ko-KR" altLang="en-US" dirty="0" err="1" smtClean="0"/>
              <a:t>모델학습용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joblib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4001294"/>
            <a:ext cx="86296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</a:rPr>
              <a:t>하루하루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r>
              <a:rPr lang="ko-KR" altLang="en-US" dirty="0" smtClean="0">
                <a:solidFill>
                  <a:schemeClr val="bg1"/>
                </a:solidFill>
              </a:rPr>
              <a:t> 팀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팀장 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dirty="0" err="1" smtClean="0"/>
              <a:t>소형섭</a:t>
            </a:r>
            <a:r>
              <a:rPr lang="en-US" altLang="ko-KR" dirty="0" smtClean="0"/>
              <a:t>: NLU </a:t>
            </a:r>
            <a:r>
              <a:rPr lang="ko-KR" altLang="en-US" dirty="0" smtClean="0"/>
              <a:t>모델 제작 및 </a:t>
            </a:r>
            <a:r>
              <a:rPr lang="en-US" altLang="ko-KR" dirty="0" smtClean="0"/>
              <a:t>CLI Test(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 테스트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팀원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dirty="0" smtClean="0"/>
              <a:t>신제윤</a:t>
            </a:r>
            <a:r>
              <a:rPr lang="en-US" altLang="ko-KR" dirty="0" smtClean="0"/>
              <a:t>: </a:t>
            </a:r>
            <a:r>
              <a:rPr lang="en-US" altLang="ko-KR" dirty="0"/>
              <a:t>F</a:t>
            </a:r>
            <a:r>
              <a:rPr lang="en-US" altLang="ko-KR" dirty="0" smtClean="0"/>
              <a:t>rontend </a:t>
            </a:r>
            <a:r>
              <a:rPr lang="ko-KR" altLang="en-US" dirty="0" smtClean="0"/>
              <a:t>담당 및 여러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전현준</a:t>
            </a:r>
            <a:r>
              <a:rPr lang="en-US" altLang="ko-KR" dirty="0" smtClean="0"/>
              <a:t>: </a:t>
            </a:r>
            <a:r>
              <a:rPr lang="en-US" altLang="ko-KR" dirty="0"/>
              <a:t>B</a:t>
            </a:r>
            <a:r>
              <a:rPr lang="en-US" altLang="ko-KR" dirty="0" smtClean="0"/>
              <a:t>ackend </a:t>
            </a:r>
            <a:r>
              <a:rPr lang="ko-KR" altLang="en-US" dirty="0" smtClean="0"/>
              <a:t>담당 및 기능적 부분 담당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정원민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학습데이터</a:t>
            </a:r>
            <a:r>
              <a:rPr lang="ko-KR" altLang="en-US" dirty="0" smtClean="0"/>
              <a:t>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 및 </a:t>
            </a:r>
            <a:r>
              <a:rPr lang="en-US" altLang="ko-KR" dirty="0" smtClean="0"/>
              <a:t>QA</a:t>
            </a:r>
          </a:p>
          <a:p>
            <a:pPr lvl="1"/>
            <a:r>
              <a:rPr lang="ko-KR" altLang="en-US" dirty="0" smtClean="0"/>
              <a:t>최주호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데이터수집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담당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48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CLI test(2) - train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 smtClean="0"/>
          </a:p>
          <a:p>
            <a:r>
              <a:rPr lang="en-US" altLang="ko-KR" dirty="0" err="1"/>
              <a:t>Phyton</a:t>
            </a:r>
            <a:r>
              <a:rPr lang="en-US" altLang="ko-KR" dirty="0"/>
              <a:t> &lt;</a:t>
            </a:r>
            <a:r>
              <a:rPr lang="ko-KR" altLang="en-US" dirty="0"/>
              <a:t>경로</a:t>
            </a:r>
            <a:r>
              <a:rPr lang="en-US" altLang="ko-KR" dirty="0"/>
              <a:t>&gt;/CLI_test.py </a:t>
            </a:r>
            <a:r>
              <a:rPr lang="en-US" altLang="ko-KR" dirty="0" smtClean="0"/>
              <a:t>--train</a:t>
            </a:r>
          </a:p>
          <a:p>
            <a:pPr lvl="1"/>
            <a:r>
              <a:rPr lang="en-US" altLang="ko-KR" dirty="0" smtClean="0"/>
              <a:t>Intent </a:t>
            </a:r>
            <a:r>
              <a:rPr lang="ko-KR" altLang="en-US" dirty="0" smtClean="0"/>
              <a:t>모델 학습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0" y="3308131"/>
            <a:ext cx="86772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CLI test(3) – </a:t>
            </a:r>
            <a:r>
              <a:rPr lang="en-US" altLang="ko-KR" dirty="0" err="1" smtClean="0">
                <a:solidFill>
                  <a:schemeClr val="bg1"/>
                </a:solidFill>
              </a:rPr>
              <a:t>train_ner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Phyton</a:t>
            </a:r>
            <a:r>
              <a:rPr lang="en-US" altLang="ko-KR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경로</a:t>
            </a:r>
            <a:r>
              <a:rPr lang="en-US" altLang="ko-KR" dirty="0"/>
              <a:t>&gt;/CLI_test.py </a:t>
            </a:r>
            <a:r>
              <a:rPr lang="en-US" altLang="ko-KR" dirty="0" smtClean="0"/>
              <a:t>--</a:t>
            </a:r>
            <a:r>
              <a:rPr lang="en-US" altLang="ko-KR" dirty="0" err="1" smtClean="0"/>
              <a:t>train_ner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Ner_dataset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2" y="2949575"/>
            <a:ext cx="79533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CLI test(4) - test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Phyton</a:t>
            </a:r>
            <a:r>
              <a:rPr lang="en-US" altLang="ko-KR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경로</a:t>
            </a:r>
            <a:r>
              <a:rPr lang="en-US" altLang="ko-KR" dirty="0"/>
              <a:t>&gt;/CLI_test.py </a:t>
            </a:r>
            <a:r>
              <a:rPr lang="en-US" altLang="ko-KR" dirty="0" smtClean="0"/>
              <a:t>--test “Question”</a:t>
            </a:r>
          </a:p>
          <a:p>
            <a:pPr lvl="1"/>
            <a:r>
              <a:rPr lang="en-US" altLang="ko-KR" dirty="0" smtClean="0"/>
              <a:t>Question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intent, entity </a:t>
            </a:r>
            <a:r>
              <a:rPr lang="ko-KR" altLang="en-US" dirty="0" smtClean="0"/>
              <a:t>검출 확인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15" y="2752056"/>
            <a:ext cx="7234238" cy="39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3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2-4. NLU </a:t>
            </a:r>
            <a:r>
              <a:rPr lang="ko-KR" altLang="en-US" dirty="0" smtClean="0">
                <a:solidFill>
                  <a:schemeClr val="bg1"/>
                </a:solidFill>
              </a:rPr>
              <a:t>모델 </a:t>
            </a:r>
            <a:r>
              <a:rPr lang="en-US" altLang="ko-KR" dirty="0" smtClean="0">
                <a:solidFill>
                  <a:schemeClr val="bg1"/>
                </a:solidFill>
              </a:rPr>
              <a:t>– CLI test(5) - ask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Phyton</a:t>
            </a:r>
            <a:r>
              <a:rPr lang="en-US" altLang="ko-KR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경로</a:t>
            </a:r>
            <a:r>
              <a:rPr lang="en-US" altLang="ko-KR" dirty="0"/>
              <a:t>&gt;/CLI_test.py </a:t>
            </a:r>
            <a:r>
              <a:rPr lang="en-US" altLang="ko-KR" dirty="0" smtClean="0"/>
              <a:t>--ask “Question”</a:t>
            </a:r>
          </a:p>
          <a:p>
            <a:pPr lvl="1"/>
            <a:r>
              <a:rPr lang="en-US" altLang="ko-KR" dirty="0" smtClean="0"/>
              <a:t>Question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모델학습을</a:t>
            </a:r>
            <a:r>
              <a:rPr lang="ko-KR" altLang="en-US" dirty="0" smtClean="0"/>
              <a:t> 통해 나온 </a:t>
            </a:r>
            <a:r>
              <a:rPr lang="en-US" altLang="ko-KR" dirty="0" smtClean="0"/>
              <a:t>Response </a:t>
            </a:r>
            <a:r>
              <a:rPr lang="ko-KR" altLang="en-US" dirty="0" smtClean="0"/>
              <a:t>확인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0" y="2769931"/>
            <a:ext cx="9507537" cy="383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2-5.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dirty="0" smtClean="0">
                <a:solidFill>
                  <a:schemeClr val="bg1"/>
                </a:solidFill>
              </a:rPr>
              <a:t> 구조 개요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POST /chat → </a:t>
            </a:r>
            <a:r>
              <a:rPr lang="en-US" altLang="ko-KR" dirty="0" err="1" smtClean="0"/>
              <a:t>FastAPI</a:t>
            </a:r>
            <a:r>
              <a:rPr lang="en-US" altLang="ko-KR" dirty="0" smtClean="0"/>
              <a:t> → NLU </a:t>
            </a:r>
            <a:r>
              <a:rPr lang="ko-KR" altLang="en-US" dirty="0" smtClean="0"/>
              <a:t>분류 및 개체 추출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→</a:t>
            </a:r>
            <a:r>
              <a:rPr lang="ko-KR" altLang="en-US" dirty="0" smtClean="0"/>
              <a:t> 의도 </a:t>
            </a:r>
            <a:r>
              <a:rPr lang="ko-KR" altLang="en-US" dirty="0" err="1" smtClean="0"/>
              <a:t>핸들러</a:t>
            </a:r>
            <a:r>
              <a:rPr lang="ko-KR" altLang="en-US" dirty="0" smtClean="0"/>
              <a:t> 호출 → 응답 생성 → 응답 반환 → </a:t>
            </a:r>
            <a:r>
              <a:rPr lang="en-US" altLang="ko-KR" dirty="0" smtClean="0"/>
              <a:t>React</a:t>
            </a:r>
            <a:r>
              <a:rPr lang="ko-KR" altLang="en-US" dirty="0" smtClean="0"/>
              <a:t>에 표시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30046"/>
            <a:ext cx="9144000" cy="34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4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2-5. </a:t>
            </a:r>
            <a:r>
              <a:rPr lang="en-US" altLang="ko-KR" dirty="0" err="1" smtClean="0">
                <a:solidFill>
                  <a:schemeClr val="bg1"/>
                </a:solidFill>
              </a:rPr>
              <a:t>FastAPI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처리 흐름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91862"/>
            <a:ext cx="10515600" cy="4436256"/>
          </a:xfrm>
        </p:spPr>
        <p:txBody>
          <a:bodyPr/>
          <a:lstStyle/>
          <a:p>
            <a:r>
              <a:rPr lang="en-US" altLang="ko-KR" dirty="0" smtClean="0"/>
              <a:t>/chat </a:t>
            </a:r>
            <a:r>
              <a:rPr lang="en-US" altLang="ko-KR" dirty="0" err="1" smtClean="0"/>
              <a:t>api</a:t>
            </a:r>
            <a:r>
              <a:rPr lang="ko-KR" altLang="en-US" dirty="0"/>
              <a:t> </a:t>
            </a:r>
            <a:r>
              <a:rPr lang="ko-KR" altLang="en-US" dirty="0" smtClean="0"/>
              <a:t>통해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요청 받은 후 </a:t>
            </a:r>
            <a:r>
              <a:rPr lang="en-US" altLang="ko-KR" dirty="0" smtClean="0"/>
              <a:t>NLU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이후 </a:t>
            </a:r>
            <a:r>
              <a:rPr lang="en-US" altLang="ko-KR" dirty="0" smtClean="0"/>
              <a:t>intent, entities </a:t>
            </a:r>
            <a:r>
              <a:rPr lang="ko-KR" altLang="en-US" dirty="0" smtClean="0"/>
              <a:t>판별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Intent</a:t>
            </a:r>
            <a:r>
              <a:rPr lang="ko-KR" altLang="en-US" dirty="0" smtClean="0"/>
              <a:t>에 맞는 </a:t>
            </a:r>
            <a:r>
              <a:rPr lang="ko-KR" altLang="en-US" dirty="0" err="1" smtClean="0"/>
              <a:t>핸들러</a:t>
            </a:r>
            <a:r>
              <a:rPr lang="ko-KR" altLang="en-US" dirty="0" smtClean="0"/>
              <a:t> 통해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형식으로 반환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824" y="1891862"/>
            <a:ext cx="5882693" cy="39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2-5. INTENT_HANDLER </a:t>
            </a:r>
            <a:r>
              <a:rPr lang="ko-KR" altLang="en-US" dirty="0" smtClean="0">
                <a:solidFill>
                  <a:schemeClr val="bg1"/>
                </a:solidFill>
              </a:rPr>
              <a:t>구조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954924"/>
            <a:ext cx="5029201" cy="4222039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가지 각 도메인 별도의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핸들러는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00" dirty="0"/>
              <a:t> </a:t>
            </a:r>
            <a:endParaRPr lang="en-US" altLang="ko-KR" sz="100" dirty="0" smtClean="0"/>
          </a:p>
          <a:p>
            <a:r>
              <a:rPr lang="en-US" altLang="ko-KR" dirty="0" smtClean="0"/>
              <a:t>Intent</a:t>
            </a:r>
            <a:r>
              <a:rPr lang="ko-KR" altLang="en-US" dirty="0" smtClean="0"/>
              <a:t>에 따른 </a:t>
            </a:r>
            <a:r>
              <a:rPr lang="en-US" altLang="ko-KR" dirty="0" smtClean="0"/>
              <a:t>handler </a:t>
            </a:r>
            <a:r>
              <a:rPr lang="ko-KR" altLang="en-US" dirty="0" smtClean="0"/>
              <a:t>자동 매핑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00" dirty="0" smtClean="0"/>
              <a:t> </a:t>
            </a:r>
          </a:p>
          <a:p>
            <a:pPr marL="0" indent="0">
              <a:buNone/>
            </a:pPr>
            <a:r>
              <a:rPr lang="en-US" altLang="ko-KR" sz="100" dirty="0"/>
              <a:t> </a:t>
            </a:r>
            <a:endParaRPr lang="en-US" altLang="ko-KR" sz="100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핸들러는</a:t>
            </a:r>
            <a:r>
              <a:rPr lang="ko-KR" altLang="en-US" dirty="0" smtClean="0"/>
              <a:t> 해당 도메인에 특화된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담당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98" y="1954924"/>
            <a:ext cx="4905702" cy="21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2-5. Frontend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FastAPI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연결 방식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7700" cy="4351338"/>
          </a:xfrm>
        </p:spPr>
        <p:txBody>
          <a:bodyPr/>
          <a:lstStyle/>
          <a:p>
            <a:r>
              <a:rPr lang="en-US" altLang="ko-KR" dirty="0" smtClean="0"/>
              <a:t>React</a:t>
            </a:r>
            <a:r>
              <a:rPr lang="ko-KR" altLang="en-US" dirty="0" smtClean="0"/>
              <a:t>에서 사용자 입력을 받아 </a:t>
            </a:r>
            <a:r>
              <a:rPr lang="en-US" altLang="ko-KR" dirty="0" smtClean="0"/>
              <a:t>POST /chat API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r>
              <a:rPr lang="en-US" altLang="ko-KR" sz="100" dirty="0"/>
              <a:t> </a:t>
            </a:r>
            <a:endParaRPr lang="en-US" altLang="ko-KR" sz="100" dirty="0" smtClean="0"/>
          </a:p>
          <a:p>
            <a:r>
              <a:rPr lang="ko-KR" altLang="en-US" dirty="0" err="1" smtClean="0"/>
              <a:t>챗봇</a:t>
            </a:r>
            <a:r>
              <a:rPr lang="ko-KR" altLang="en-US" dirty="0" smtClean="0"/>
              <a:t> 주제를 정했다면 </a:t>
            </a:r>
            <a:r>
              <a:rPr lang="en-US" altLang="ko-KR" dirty="0" err="1" smtClean="0"/>
              <a:t>fixed_intent</a:t>
            </a:r>
            <a:r>
              <a:rPr lang="ko-KR" altLang="en-US" dirty="0" smtClean="0"/>
              <a:t>로 전달해</a:t>
            </a:r>
            <a:r>
              <a:rPr lang="en-US" altLang="ko-KR" dirty="0"/>
              <a:t> </a:t>
            </a:r>
            <a:r>
              <a:rPr lang="ko-KR" altLang="en-US" dirty="0" smtClean="0"/>
              <a:t>특정 </a:t>
            </a:r>
            <a:r>
              <a:rPr lang="ko-KR" altLang="en-US" dirty="0" err="1" smtClean="0"/>
              <a:t>핸들러를</a:t>
            </a:r>
            <a:r>
              <a:rPr lang="ko-KR" altLang="en-US" dirty="0" smtClean="0"/>
              <a:t> 호출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없을 시 기존 </a:t>
            </a:r>
            <a:r>
              <a:rPr lang="en-US" altLang="ko-KR" dirty="0" smtClean="0"/>
              <a:t>intent </a:t>
            </a:r>
            <a:r>
              <a:rPr lang="ko-KR" altLang="en-US" dirty="0" smtClean="0"/>
              <a:t>추출 형식 따름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예외처리 방법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00" dirty="0"/>
              <a:t> </a:t>
            </a:r>
          </a:p>
          <a:p>
            <a:r>
              <a:rPr lang="ko-KR" altLang="en-US" dirty="0" smtClean="0"/>
              <a:t>받은 답변을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38" y="3556000"/>
            <a:ext cx="7556500" cy="26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2-6. </a:t>
            </a:r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en-US" altLang="ko-KR" dirty="0" smtClean="0">
                <a:solidFill>
                  <a:schemeClr val="bg1"/>
                </a:solidFill>
              </a:rPr>
              <a:t>Frontend </a:t>
            </a:r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주제 선택 화면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4294417" cy="4428872"/>
          </a:xfrm>
        </p:spPr>
        <p:txBody>
          <a:bodyPr>
            <a:norm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dirty="0" err="1" smtClean="0"/>
              <a:t>토글</a:t>
            </a:r>
            <a:r>
              <a:rPr lang="ko-KR" altLang="en-US" dirty="0" smtClean="0"/>
              <a:t> 방식 선택</a:t>
            </a:r>
            <a:endParaRPr lang="en-US" altLang="ko-KR" dirty="0" smtClean="0"/>
          </a:p>
          <a:p>
            <a:pPr fontAlgn="base">
              <a:lnSpc>
                <a:spcPct val="120000"/>
              </a:lnSpc>
            </a:pPr>
            <a:endParaRPr lang="ko-KR" altLang="en-US" sz="100" dirty="0"/>
          </a:p>
          <a:p>
            <a:pPr fontAlgn="base">
              <a:lnSpc>
                <a:spcPct val="120000"/>
              </a:lnSpc>
            </a:pPr>
            <a:r>
              <a:rPr lang="ko-KR" altLang="en-US" dirty="0" smtClean="0"/>
              <a:t>불필요한 </a:t>
            </a:r>
            <a:r>
              <a:rPr lang="ko-KR" altLang="en-US" dirty="0"/>
              <a:t>요청을 </a:t>
            </a:r>
            <a:r>
              <a:rPr lang="ko-KR" altLang="en-US" dirty="0" smtClean="0"/>
              <a:t>방지</a:t>
            </a:r>
            <a:endParaRPr lang="en-US" altLang="ko-KR" dirty="0" smtClean="0"/>
          </a:p>
          <a:p>
            <a:pPr fontAlgn="base">
              <a:lnSpc>
                <a:spcPct val="120000"/>
              </a:lnSpc>
            </a:pPr>
            <a:r>
              <a:rPr lang="en-US" altLang="ko-KR" sz="100" dirty="0"/>
              <a:t> </a:t>
            </a:r>
            <a:endParaRPr lang="ko-KR" altLang="en-US" sz="100" dirty="0"/>
          </a:p>
          <a:p>
            <a:pPr fontAlgn="base">
              <a:lnSpc>
                <a:spcPct val="120000"/>
              </a:lnSpc>
            </a:pPr>
            <a:r>
              <a:rPr lang="ko-KR" altLang="en-US" dirty="0" smtClean="0"/>
              <a:t>상태를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768" y="1825625"/>
            <a:ext cx="6647688" cy="33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2-6. </a:t>
            </a:r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en-US" altLang="ko-KR" dirty="0" smtClean="0">
                <a:solidFill>
                  <a:schemeClr val="bg1"/>
                </a:solidFill>
              </a:rPr>
              <a:t>Frontend </a:t>
            </a:r>
            <a:r>
              <a:rPr lang="ko-KR" altLang="en-US" dirty="0" smtClean="0">
                <a:solidFill>
                  <a:schemeClr val="bg1"/>
                </a:solidFill>
              </a:rPr>
              <a:t>기능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메인 채팅 화면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5264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입력 값을 </a:t>
            </a:r>
            <a:r>
              <a:rPr lang="ko-KR" altLang="en-US" dirty="0"/>
              <a:t>상태로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sz="100" dirty="0" smtClean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intent</a:t>
            </a:r>
            <a:r>
              <a:rPr lang="en-US" altLang="ko-KR" dirty="0"/>
              <a:t>(</a:t>
            </a:r>
            <a:r>
              <a:rPr lang="ko-KR" altLang="en-US" dirty="0"/>
              <a:t>의도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entities  (</a:t>
            </a:r>
            <a:r>
              <a:rPr lang="ko-KR" altLang="en-US" dirty="0" err="1"/>
              <a:t>엔티티</a:t>
            </a:r>
            <a:r>
              <a:rPr lang="en-US" altLang="ko-KR" dirty="0"/>
              <a:t>), answer(</a:t>
            </a:r>
            <a:r>
              <a:rPr lang="ko-KR" altLang="en-US" dirty="0"/>
              <a:t>답변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dirty="0" smtClean="0"/>
              <a:t>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실제 </a:t>
            </a:r>
            <a:r>
              <a:rPr lang="ko-KR" altLang="en-US" dirty="0"/>
              <a:t>대화하는 듯한 </a:t>
            </a:r>
            <a:r>
              <a:rPr lang="ko-KR" altLang="en-US" dirty="0" smtClean="0"/>
              <a:t>경험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dirty="0" smtClean="0"/>
              <a:t> </a:t>
            </a:r>
            <a:endParaRPr lang="en-US" altLang="ko-KR" sz="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90688"/>
            <a:ext cx="5758760" cy="47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</a:rPr>
              <a:t>하루하루</a:t>
            </a:r>
            <a:r>
              <a:rPr lang="en-US" altLang="ko-KR" dirty="0" smtClean="0">
                <a:solidFill>
                  <a:schemeClr val="bg1"/>
                </a:solidFill>
              </a:rPr>
              <a:t>&gt; </a:t>
            </a:r>
            <a:r>
              <a:rPr lang="ko-KR" altLang="en-US" dirty="0" smtClean="0">
                <a:solidFill>
                  <a:schemeClr val="bg1"/>
                </a:solidFill>
              </a:rPr>
              <a:t>슬로건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793" y="2118233"/>
            <a:ext cx="113827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b="1" dirty="0" smtClean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원칙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b="1" dirty="0">
                <a:solidFill>
                  <a:srgbClr val="FCD34D"/>
                </a:solidFill>
              </a:rPr>
              <a:t>	</a:t>
            </a:r>
            <a:r>
              <a:rPr lang="ko-KR" altLang="en-US" sz="2600" dirty="0">
                <a:solidFill>
                  <a:schemeClr val="bg1"/>
                </a:solidFill>
              </a:rPr>
              <a:t>		</a:t>
            </a:r>
            <a:r>
              <a:rPr lang="en-US" altLang="ko-KR" sz="2600" dirty="0" smtClean="0">
                <a:solidFill>
                  <a:schemeClr val="bg1"/>
                </a:solidFill>
              </a:rPr>
              <a:t>	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설명</a:t>
            </a:r>
            <a:r>
              <a:rPr lang="en-US" altLang="ko-KR" sz="2600" dirty="0" smtClean="0"/>
              <a:t>)</a:t>
            </a:r>
            <a:endParaRPr lang="ko-KR" altLang="en-US" sz="2600" dirty="0"/>
          </a:p>
          <a:p>
            <a:pPr marL="0" indent="0">
              <a:buNone/>
            </a:pPr>
            <a:r>
              <a:rPr lang="en-US" altLang="ko-KR" sz="2600" b="1" dirty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존중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b="1" dirty="0">
                <a:solidFill>
                  <a:schemeClr val="bg1"/>
                </a:solidFill>
              </a:rPr>
              <a:t>	</a:t>
            </a:r>
            <a:r>
              <a:rPr lang="ko-KR" altLang="en-US" sz="2600" dirty="0">
                <a:solidFill>
                  <a:schemeClr val="bg1"/>
                </a:solidFill>
              </a:rPr>
              <a:t>		</a:t>
            </a:r>
            <a:r>
              <a:rPr lang="en-US" altLang="ko-KR" sz="2600" dirty="0" smtClean="0">
                <a:solidFill>
                  <a:schemeClr val="bg1"/>
                </a:solidFill>
              </a:rPr>
              <a:t>	</a:t>
            </a:r>
            <a:r>
              <a:rPr lang="en-US" altLang="ko-KR" sz="2600" dirty="0" smtClean="0"/>
              <a:t>- </a:t>
            </a:r>
            <a:r>
              <a:rPr lang="ko-KR" altLang="en-US" sz="2600" dirty="0" smtClean="0"/>
              <a:t>상대방의 </a:t>
            </a:r>
            <a:r>
              <a:rPr lang="ko-KR" altLang="en-US" sz="2600" dirty="0"/>
              <a:t>시간과 의견을 존중하자</a:t>
            </a:r>
            <a:r>
              <a:rPr lang="en-US" altLang="ko-KR" sz="2600" dirty="0" smtClean="0"/>
              <a:t>.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b="1" dirty="0" smtClean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피드백은 </a:t>
            </a:r>
            <a:r>
              <a:rPr lang="ko-KR" altLang="en-US" sz="2600" b="1" dirty="0">
                <a:solidFill>
                  <a:srgbClr val="FCD34D"/>
                </a:solidFill>
              </a:rPr>
              <a:t>배려 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있게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dirty="0">
                <a:solidFill>
                  <a:schemeClr val="bg1"/>
                </a:solidFill>
              </a:rPr>
              <a:t>	</a:t>
            </a:r>
            <a:r>
              <a:rPr lang="en-US" altLang="ko-KR" sz="2600" dirty="0" smtClean="0"/>
              <a:t>- </a:t>
            </a:r>
            <a:r>
              <a:rPr lang="ko-KR" altLang="en-US" sz="2600" dirty="0" smtClean="0"/>
              <a:t>내가 </a:t>
            </a:r>
            <a:r>
              <a:rPr lang="ko-KR" altLang="en-US" sz="2600" dirty="0"/>
              <a:t>듣고 싶은 방식으로 피드백을 전달하자</a:t>
            </a:r>
            <a:r>
              <a:rPr lang="en-US" altLang="ko-KR" sz="2600" dirty="0"/>
              <a:t>.</a:t>
            </a:r>
          </a:p>
          <a:p>
            <a:pPr marL="0" indent="0">
              <a:buNone/>
            </a:pPr>
            <a:r>
              <a:rPr lang="en-US" altLang="ko-KR" sz="2600" b="1" dirty="0" smtClean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기한은 신뢰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dirty="0">
                <a:solidFill>
                  <a:srgbClr val="FCD34D"/>
                </a:solidFill>
              </a:rPr>
              <a:t>	</a:t>
            </a:r>
            <a:r>
              <a:rPr lang="ko-KR" altLang="en-US" sz="2600" dirty="0">
                <a:solidFill>
                  <a:schemeClr val="bg1"/>
                </a:solidFill>
              </a:rPr>
              <a:t>	</a:t>
            </a:r>
            <a:r>
              <a:rPr lang="en-US" altLang="ko-KR" sz="2600" dirty="0" smtClean="0"/>
              <a:t>- </a:t>
            </a:r>
            <a:r>
              <a:rPr lang="ko-KR" altLang="en-US" sz="2600" dirty="0" smtClean="0"/>
              <a:t>약속한 </a:t>
            </a:r>
            <a:r>
              <a:rPr lang="ko-KR" altLang="en-US" sz="2600" dirty="0"/>
              <a:t>일정은 꼭 지키고</a:t>
            </a:r>
            <a:r>
              <a:rPr lang="en-US" altLang="ko-KR" sz="2600" dirty="0"/>
              <a:t>, </a:t>
            </a:r>
            <a:r>
              <a:rPr lang="ko-KR" altLang="en-US" sz="2600" dirty="0"/>
              <a:t>변경 시 미리 </a:t>
            </a:r>
            <a:r>
              <a:rPr lang="ko-KR" altLang="en-US" sz="2600" dirty="0" smtClean="0"/>
              <a:t>공유하자</a:t>
            </a:r>
            <a:r>
              <a:rPr lang="en-US" altLang="ko-KR" sz="2600" dirty="0" smtClean="0"/>
              <a:t>.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b="1" dirty="0" smtClean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문서화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dirty="0">
                <a:solidFill>
                  <a:schemeClr val="bg1"/>
                </a:solidFill>
              </a:rPr>
              <a:t>			</a:t>
            </a:r>
            <a:r>
              <a:rPr lang="en-US" altLang="ko-KR" sz="2600" dirty="0" smtClean="0"/>
              <a:t>- </a:t>
            </a:r>
            <a:r>
              <a:rPr lang="ko-KR" altLang="en-US" sz="2600" dirty="0" smtClean="0"/>
              <a:t>다음 </a:t>
            </a:r>
            <a:r>
              <a:rPr lang="ko-KR" altLang="en-US" sz="2600" dirty="0"/>
              <a:t>사람도 이해할 수 있게 정리하자</a:t>
            </a:r>
            <a:r>
              <a:rPr lang="en-US" altLang="ko-KR" sz="2600" dirty="0" smtClean="0"/>
              <a:t>.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b="1" dirty="0" smtClean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소통은 명확하게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b="1" dirty="0">
                <a:solidFill>
                  <a:srgbClr val="FCD34D"/>
                </a:solidFill>
              </a:rPr>
              <a:t>	</a:t>
            </a:r>
            <a:r>
              <a:rPr lang="ko-KR" altLang="en-US" sz="2600" dirty="0">
                <a:solidFill>
                  <a:srgbClr val="FCD34D"/>
                </a:solidFill>
              </a:rPr>
              <a:t>	</a:t>
            </a:r>
            <a:r>
              <a:rPr lang="en-US" altLang="ko-KR" sz="2600" dirty="0" smtClean="0"/>
              <a:t>- </a:t>
            </a:r>
            <a:r>
              <a:rPr lang="ko-KR" altLang="en-US" sz="2600" dirty="0" smtClean="0"/>
              <a:t>애매한 </a:t>
            </a:r>
            <a:r>
              <a:rPr lang="ko-KR" altLang="en-US" sz="2600" dirty="0"/>
              <a:t>말보다 구체적으로 말하자</a:t>
            </a:r>
            <a:r>
              <a:rPr lang="en-US" altLang="ko-KR" sz="2600" dirty="0" smtClean="0"/>
              <a:t>.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b="1" dirty="0" smtClean="0">
                <a:solidFill>
                  <a:srgbClr val="FCD34D"/>
                </a:solidFill>
              </a:rPr>
              <a:t>[</a:t>
            </a:r>
            <a:r>
              <a:rPr lang="ko-KR" altLang="en-US" sz="2600" b="1" dirty="0" smtClean="0">
                <a:solidFill>
                  <a:srgbClr val="FCD34D"/>
                </a:solidFill>
              </a:rPr>
              <a:t>도움은 적극적으로</a:t>
            </a:r>
            <a:r>
              <a:rPr lang="en-US" altLang="ko-KR" sz="2600" b="1" dirty="0" smtClean="0">
                <a:solidFill>
                  <a:srgbClr val="FCD34D"/>
                </a:solidFill>
              </a:rPr>
              <a:t>]</a:t>
            </a:r>
            <a:r>
              <a:rPr lang="ko-KR" altLang="en-US" sz="2600" dirty="0">
                <a:solidFill>
                  <a:schemeClr val="bg1"/>
                </a:solidFill>
              </a:rPr>
              <a:t>	</a:t>
            </a:r>
            <a:r>
              <a:rPr lang="en-US" altLang="ko-KR" sz="2600" dirty="0" smtClean="0"/>
              <a:t>- </a:t>
            </a:r>
            <a:r>
              <a:rPr lang="ko-KR" altLang="en-US" sz="2600" dirty="0" smtClean="0"/>
              <a:t>내가 </a:t>
            </a:r>
            <a:r>
              <a:rPr lang="ko-KR" altLang="en-US" sz="2600" dirty="0"/>
              <a:t>도움이 필요할 때를 떠올리며 도와주자</a:t>
            </a:r>
            <a:r>
              <a:rPr lang="en-US" altLang="ko-KR" sz="2600" dirty="0" smtClean="0"/>
              <a:t>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9070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92064" cy="4881563"/>
          </a:xfr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2-6. User flow(</a:t>
            </a:r>
            <a:r>
              <a:rPr lang="en-US" altLang="ko-KR" dirty="0" err="1" smtClean="0">
                <a:solidFill>
                  <a:schemeClr val="bg1"/>
                </a:solidFill>
              </a:rPr>
              <a:t>ChatBot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대화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36" y="1690688"/>
            <a:ext cx="2296867" cy="30083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72" y="1690688"/>
            <a:ext cx="1872179" cy="30083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85136" y="5149334"/>
            <a:ext cx="2296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첫 주제 선택 화면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WelcomePage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736875" y="5149334"/>
            <a:ext cx="2276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메인</a:t>
            </a:r>
            <a:r>
              <a:rPr lang="en-US" altLang="ko-KR" dirty="0"/>
              <a:t> </a:t>
            </a:r>
            <a:r>
              <a:rPr lang="ko-KR" altLang="en-US" dirty="0" err="1"/>
              <a:t>챗봇</a:t>
            </a:r>
            <a:r>
              <a:rPr lang="ko-KR" altLang="en-US" dirty="0"/>
              <a:t> 대화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en-US" altLang="ko-KR" dirty="0" err="1" smtClean="0"/>
              <a:t>ChatBotPage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8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2-6. User flow(</a:t>
            </a:r>
            <a:r>
              <a:rPr lang="ko-KR" altLang="en-US" dirty="0" smtClean="0">
                <a:solidFill>
                  <a:schemeClr val="bg1"/>
                </a:solidFill>
              </a:rPr>
              <a:t>추가 주제 선택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96000" y="5156942"/>
            <a:ext cx="1980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/>
              <a:t>첫 주제 선택 화면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WelcomePage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9776406" y="5156943"/>
            <a:ext cx="2042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메인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챗봇</a:t>
            </a:r>
            <a:r>
              <a:rPr lang="ko-KR" altLang="en-US" sz="1600" dirty="0"/>
              <a:t> 대화 </a:t>
            </a:r>
            <a:r>
              <a:rPr lang="ko-KR" altLang="en-US" sz="1600" dirty="0" smtClean="0"/>
              <a:t>화면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ChatBotPage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5" y="1690688"/>
            <a:ext cx="5056752" cy="3008312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22953" cy="28432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58705" y="4572168"/>
            <a:ext cx="2135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A87210"/>
                </a:solidFill>
              </a:rPr>
              <a:t>보조 주제 선택 화면</a:t>
            </a:r>
            <a:endParaRPr lang="en-US" altLang="ko-KR" sz="1600" dirty="0">
              <a:solidFill>
                <a:srgbClr val="A87210"/>
              </a:solidFill>
            </a:endParaRPr>
          </a:p>
          <a:p>
            <a:pPr algn="ctr"/>
            <a:r>
              <a:rPr lang="en-US" altLang="ko-KR" sz="1600" dirty="0">
                <a:solidFill>
                  <a:srgbClr val="A87210"/>
                </a:solidFill>
              </a:rPr>
              <a:t>(</a:t>
            </a:r>
            <a:r>
              <a:rPr lang="en-US" altLang="ko-KR" sz="1600" dirty="0" err="1">
                <a:solidFill>
                  <a:srgbClr val="A87210"/>
                </a:solidFill>
              </a:rPr>
              <a:t>TopicSelectPage</a:t>
            </a:r>
            <a:r>
              <a:rPr lang="en-US" altLang="ko-KR" sz="1600" dirty="0">
                <a:solidFill>
                  <a:srgbClr val="A87210"/>
                </a:solidFill>
              </a:rPr>
              <a:t>)</a:t>
            </a:r>
            <a:endParaRPr lang="ko-KR" altLang="en-US" sz="1600" dirty="0">
              <a:solidFill>
                <a:srgbClr val="A872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회고록</a:t>
            </a:r>
          </a:p>
        </p:txBody>
      </p:sp>
      <p:sp>
        <p:nvSpPr>
          <p:cNvPr id="3" name="내용 개체 틀 2"/>
          <p:cNvSpPr>
            <a:spLocks noGrp="1"/>
          </p:cNvSpPr>
          <p:nvPr/>
        </p:nvSpPr>
        <p:spPr>
          <a:xfrm>
            <a:off x="838200" y="1690688"/>
            <a:ext cx="10515600" cy="50758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 smtClean="0"/>
              <a:t>리소스 부족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 smtClean="0"/>
          </a:p>
          <a:p>
            <a:pPr>
              <a:lnSpc>
                <a:spcPct val="110000"/>
              </a:lnSpc>
            </a:pPr>
            <a:r>
              <a:rPr lang="ko-KR" altLang="en-US" dirty="0" smtClean="0"/>
              <a:t>시간 부족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 smtClean="0"/>
              <a:t>QA </a:t>
            </a:r>
            <a:r>
              <a:rPr lang="ko-KR" altLang="en-US" dirty="0" smtClean="0"/>
              <a:t>부족</a:t>
            </a:r>
            <a:endParaRPr lang="en-US" altLang="ko-KR" dirty="0" smtClean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smtClean="0"/>
              <a:t>팀내 추가 </a:t>
            </a:r>
            <a:r>
              <a:rPr lang="ko-KR" altLang="en-US" dirty="0" err="1" smtClean="0"/>
              <a:t>의견사항</a:t>
            </a:r>
            <a:endParaRPr lang="en-US" altLang="ko-KR" dirty="0" smtClean="0"/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앱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10000"/>
              </a:lnSpc>
            </a:pPr>
            <a:r>
              <a:rPr lang="ko-KR" altLang="en-US" dirty="0" smtClean="0"/>
              <a:t>더 강력한 </a:t>
            </a:r>
            <a:r>
              <a:rPr lang="ko-KR" altLang="en-US" dirty="0" err="1" smtClean="0"/>
              <a:t>생성형</a:t>
            </a:r>
            <a:r>
              <a:rPr lang="ko-KR" altLang="en-US" dirty="0" smtClean="0"/>
              <a:t> 모델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10000"/>
              </a:lnSpc>
            </a:pPr>
            <a:r>
              <a:rPr lang="ko-KR" altLang="en-US" dirty="0" err="1" smtClean="0"/>
              <a:t>로컬환경이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환경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9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42047"/>
          </a:xfrm>
          <a:effectLst>
            <a:outerShdw blurRad="546100" dist="88900" dir="5400000" algn="ctr" rotWithShape="0">
              <a:srgbClr val="000000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</a:rPr>
              <a:t>3. Q&amp;</a:t>
            </a:r>
            <a:r>
              <a:rPr lang="en-US" altLang="ko-KR" sz="8000" dirty="0" smtClean="0">
                <a:solidFill>
                  <a:srgbClr val="92D050"/>
                </a:solidFill>
              </a:rPr>
              <a:t>A</a:t>
            </a:r>
            <a:endParaRPr lang="ko-KR" altLang="en-US" sz="8000" dirty="0">
              <a:solidFill>
                <a:srgbClr val="92D05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1762" y="3026979"/>
            <a:ext cx="10008476" cy="140313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무엇이든 물어보세요</a:t>
            </a:r>
            <a:r>
              <a:rPr lang="en-US" altLang="ko-KR" dirty="0" smtClean="0"/>
              <a:t>~!!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7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 smtClean="0">
                <a:latin typeface="Freestyle Script" panose="030804020302050B0404" pitchFamily="66" charset="0"/>
              </a:rPr>
              <a:t>Thank you</a:t>
            </a:r>
            <a:br>
              <a:rPr lang="en-US" altLang="ko-KR" sz="8000" dirty="0" smtClean="0">
                <a:latin typeface="Freestyle Script" panose="030804020302050B0404" pitchFamily="66" charset="0"/>
              </a:rPr>
            </a:br>
            <a:r>
              <a:rPr lang="en-US" altLang="ko-KR" sz="8000" dirty="0" smtClean="0">
                <a:latin typeface="Freestyle Script" panose="030804020302050B0404" pitchFamily="66" charset="0"/>
              </a:rPr>
              <a:t/>
            </a:r>
            <a:br>
              <a:rPr lang="en-US" altLang="ko-KR" sz="8000" dirty="0" smtClean="0">
                <a:latin typeface="Freestyle Script" panose="030804020302050B0404" pitchFamily="66" charset="0"/>
              </a:rPr>
            </a:br>
            <a:endParaRPr lang="ko-KR" altLang="en-US" sz="8000" dirty="0">
              <a:latin typeface="Freestyle Script" panose="030804020302050B0404" pitchFamily="66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4342">
            <a:off x="7256253" y="1298321"/>
            <a:ext cx="907347" cy="9289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4" y="4319751"/>
            <a:ext cx="1692166" cy="2538249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83" y="-576103"/>
            <a:ext cx="3406682" cy="2270234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4" y="559014"/>
            <a:ext cx="2905530" cy="1943371"/>
          </a:xfrm>
          <a:prstGeom prst="rect">
            <a:avLst/>
          </a:prstGeom>
          <a:effectLst>
            <a:softEdge rad="736600"/>
          </a:effectLst>
        </p:spPr>
      </p:pic>
    </p:spTree>
    <p:extLst>
      <p:ext uri="{BB962C8B-B14F-4D97-AF65-F5344CB8AC3E}">
        <p14:creationId xmlns:p14="http://schemas.microsoft.com/office/powerpoint/2010/main" val="3624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</a:rPr>
              <a:t>하루하루</a:t>
            </a:r>
            <a:r>
              <a:rPr lang="en-US" altLang="ko-KR" dirty="0" smtClean="0">
                <a:solidFill>
                  <a:schemeClr val="bg1"/>
                </a:solidFill>
              </a:rPr>
              <a:t>&gt; </a:t>
            </a:r>
            <a:r>
              <a:rPr lang="ko-KR" altLang="en-US" dirty="0" smtClean="0">
                <a:solidFill>
                  <a:schemeClr val="bg1"/>
                </a:solidFill>
              </a:rPr>
              <a:t>디자인 배경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4625235"/>
            <a:ext cx="1625600" cy="166430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690688"/>
            <a:ext cx="1625600" cy="24384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직사각형 5"/>
          <p:cNvSpPr/>
          <p:nvPr/>
        </p:nvSpPr>
        <p:spPr>
          <a:xfrm>
            <a:off x="4368800" y="1811447"/>
            <a:ext cx="7302500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</a:t>
            </a:r>
            <a:r>
              <a:rPr lang="en-US" altLang="ko-KR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-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‘</a:t>
            </a:r>
            <a:r>
              <a:rPr lang="ko-KR" altLang="en-US" kern="0" dirty="0" err="1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하루하루’로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정할 때</a:t>
            </a:r>
            <a:r>
              <a:rPr lang="en-US" altLang="ko-KR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,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‘</a:t>
            </a:r>
            <a:r>
              <a:rPr lang="ko-KR" altLang="en-US" kern="0" dirty="0" err="1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하’에서는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</a:t>
            </a:r>
            <a:r>
              <a:rPr lang="ko-KR" altLang="en-US" b="1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하늘</a:t>
            </a:r>
            <a:r>
              <a:rPr lang="en-US" altLang="ko-KR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, 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‘</a:t>
            </a:r>
            <a:r>
              <a:rPr lang="ko-KR" altLang="en-US" kern="0" dirty="0" err="1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루’에서는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</a:t>
            </a:r>
            <a:r>
              <a:rPr lang="ko-KR" altLang="en-US" b="1" kern="0" dirty="0" err="1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한그루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떠오름</a:t>
            </a:r>
            <a:endParaRPr lang="en-US" altLang="ko-KR" kern="0" dirty="0" smtClean="0">
              <a:solidFill>
                <a:srgbClr val="000000"/>
              </a:solidFill>
              <a:latin typeface="+mj-lt"/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-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전체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디자인 컨셉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: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“높은 언덕 위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푸른 하늘 아래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커다란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나무 한 그루 아래에서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,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나무와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교감하며 이야기를 나누는 듯한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경험</a:t>
            </a:r>
            <a:r>
              <a:rPr lang="en-US" altLang="ko-KR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.”</a:t>
            </a:r>
          </a:p>
          <a:p>
            <a:pPr algn="just" fontAlgn="base">
              <a:lnSpc>
                <a:spcPct val="160000"/>
              </a:lnSpc>
            </a:pP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설계 의도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: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사용자가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자연인 나무와 대화하는 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듯한 경험을 하도록 설계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인공적인 ‘로봇과의 </a:t>
            </a:r>
            <a:r>
              <a:rPr lang="ko-KR" altLang="en-US" kern="0" dirty="0" err="1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대화’가</a:t>
            </a:r>
            <a:r>
              <a:rPr lang="ko-KR" altLang="en-US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 아닌</a:t>
            </a:r>
            <a:r>
              <a:rPr lang="en-US" altLang="ko-KR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나와 자연이 소통하는 듯한 분위기</a:t>
            </a:r>
            <a:endParaRPr lang="ko-KR" altLang="en-US" kern="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59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FFFF"/>
                </a:solidFill>
              </a:rPr>
              <a:t>프로젝트 주제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일상생활을 보내면서 지속적으로 관심이 있는 분야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축제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스팀게임</a:t>
            </a:r>
            <a:r>
              <a:rPr lang="en-US" altLang="ko-KR" dirty="0" smtClean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게임경매장</a:t>
            </a:r>
            <a:r>
              <a:rPr lang="ko-KR" altLang="en-US" dirty="0"/>
              <a:t>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맞는 정보를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전달해주는 </a:t>
            </a:r>
            <a:r>
              <a:rPr lang="ko-KR" altLang="en-US" dirty="0" err="1" smtClean="0"/>
              <a:t>유저친화형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챗봇</a:t>
            </a:r>
            <a:r>
              <a:rPr lang="ko-KR" altLang="en-US" dirty="0"/>
              <a:t> </a:t>
            </a:r>
            <a:r>
              <a:rPr lang="ko-KR" altLang="en-US" dirty="0" smtClean="0"/>
              <a:t>개발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5" y="3803286"/>
            <a:ext cx="11874004" cy="2849761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32323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1" y="1602619"/>
            <a:ext cx="10515600" cy="4896287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856211" y="63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학습 데이터 준비</a:t>
            </a:r>
            <a:r>
              <a:rPr lang="en-US" altLang="ko-KR" dirty="0">
                <a:solidFill>
                  <a:schemeClr val="bg1"/>
                </a:solidFill>
              </a:rPr>
              <a:t>(intent dataset)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442" y="650432"/>
            <a:ext cx="495369" cy="4667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10251" y="947195"/>
            <a:ext cx="10277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/>
              <a:t>설명 보기</a:t>
            </a:r>
          </a:p>
        </p:txBody>
      </p:sp>
    </p:spTree>
    <p:extLst>
      <p:ext uri="{BB962C8B-B14F-4D97-AF65-F5344CB8AC3E}">
        <p14:creationId xmlns:p14="http://schemas.microsoft.com/office/powerpoint/2010/main" val="29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학습 데이터 준비</a:t>
            </a:r>
            <a:r>
              <a:rPr lang="en-US" altLang="ko-KR" dirty="0" smtClean="0">
                <a:solidFill>
                  <a:schemeClr val="bg1"/>
                </a:solidFill>
              </a:rPr>
              <a:t>(intent dataset)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5000" y="1422400"/>
            <a:ext cx="10718800" cy="5092700"/>
          </a:xfrm>
        </p:spPr>
        <p:txBody>
          <a:bodyPr lIns="90000" tIns="0" bIns="0">
            <a:normAutofit fontScale="40000" lnSpcReduction="20000"/>
          </a:bodyPr>
          <a:lstStyle/>
          <a:p>
            <a:pPr fontAlgn="base">
              <a:lnSpc>
                <a:spcPct val="120000"/>
              </a:lnSpc>
            </a:pP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사용자의 입력 문장을 의도</a:t>
            </a:r>
            <a:r>
              <a:rPr lang="en-US" altLang="ko-KR" dirty="0"/>
              <a:t>(intent) </a:t>
            </a:r>
            <a:r>
              <a:rPr lang="ko-KR" altLang="en-US" dirty="0"/>
              <a:t>영역으로 분류하기 위한 학습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 </a:t>
            </a:r>
            <a:r>
              <a:rPr lang="ko-KR" altLang="en-US" dirty="0" err="1"/>
              <a:t>챗봇이</a:t>
            </a:r>
            <a:r>
              <a:rPr lang="ko-KR" altLang="en-US" dirty="0"/>
              <a:t> 사용자의 질의를 받아서 “어떤 기능</a:t>
            </a:r>
            <a:r>
              <a:rPr lang="en-US" altLang="ko-KR" dirty="0"/>
              <a:t>(</a:t>
            </a:r>
            <a:r>
              <a:rPr lang="ko-KR" altLang="en-US" dirty="0"/>
              <a:t>축제 정보 조회</a:t>
            </a:r>
            <a:r>
              <a:rPr lang="en-US" altLang="ko-KR" dirty="0"/>
              <a:t>, </a:t>
            </a:r>
            <a:r>
              <a:rPr lang="ko-KR" altLang="en-US" dirty="0"/>
              <a:t>주식 정보 조회</a:t>
            </a:r>
            <a:r>
              <a:rPr lang="en-US" altLang="ko-KR" dirty="0"/>
              <a:t>, </a:t>
            </a:r>
            <a:r>
              <a:rPr lang="ko-KR" altLang="en-US" dirty="0"/>
              <a:t>리니지</a:t>
            </a:r>
            <a:r>
              <a:rPr lang="en-US" altLang="ko-KR" dirty="0"/>
              <a:t>2M </a:t>
            </a:r>
            <a:r>
              <a:rPr lang="ko-KR" altLang="en-US" dirty="0"/>
              <a:t>아이템 시세 조회 등</a:t>
            </a:r>
            <a:r>
              <a:rPr lang="en-US" altLang="ko-KR" dirty="0"/>
              <a:t>)</a:t>
            </a:r>
            <a:r>
              <a:rPr lang="ko-KR" altLang="en-US" dirty="0"/>
              <a:t>을 수행해야 </a:t>
            </a:r>
            <a:r>
              <a:rPr lang="ko-KR" altLang="en-US" dirty="0" err="1"/>
              <a:t>하는지”를판별하기</a:t>
            </a:r>
            <a:r>
              <a:rPr lang="ko-KR" altLang="en-US" dirty="0"/>
              <a:t> 위해 사용됩니다</a:t>
            </a:r>
            <a:r>
              <a:rPr lang="en-US" altLang="ko-KR" dirty="0"/>
              <a:t>.•</a:t>
            </a:r>
            <a:r>
              <a:rPr lang="ko-KR" altLang="en-US" dirty="0"/>
              <a:t>데이터 구조</a:t>
            </a:r>
            <a:r>
              <a:rPr lang="en-US" altLang="ko-KR" dirty="0"/>
              <a:t>/</a:t>
            </a:r>
            <a:r>
              <a:rPr lang="ko-KR" altLang="en-US" dirty="0"/>
              <a:t>형식</a:t>
            </a:r>
            <a:r>
              <a:rPr lang="en-US" altLang="ko-KR" dirty="0"/>
              <a:t>: JSON </a:t>
            </a:r>
            <a:r>
              <a:rPr lang="ko-KR" altLang="en-US" dirty="0"/>
              <a:t>배열 형태로</a:t>
            </a:r>
            <a:r>
              <a:rPr lang="en-US" altLang="ko-KR" dirty="0"/>
              <a:t>, </a:t>
            </a:r>
            <a:r>
              <a:rPr lang="ko-KR" altLang="en-US" dirty="0"/>
              <a:t>각 요소는 하나의 학습 예시</a:t>
            </a:r>
            <a:r>
              <a:rPr lang="en-US" altLang="ko-KR" dirty="0"/>
              <a:t>(</a:t>
            </a:r>
            <a:r>
              <a:rPr lang="ko-KR" altLang="en-US" dirty="0"/>
              <a:t>사용자 질의 및 그에 대응하는 의도</a:t>
            </a:r>
            <a:r>
              <a:rPr lang="en-US" altLang="ko-KR" dirty="0"/>
              <a:t>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각 예시는 두 개의 키로 구성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1-1. "text": </a:t>
            </a:r>
            <a:r>
              <a:rPr lang="ko-KR" altLang="en-US" dirty="0"/>
              <a:t>사용자가 입력한 전체 문장</a:t>
            </a:r>
            <a:r>
              <a:rPr lang="en-US" altLang="ko-KR" dirty="0"/>
              <a:t>(</a:t>
            </a:r>
            <a:r>
              <a:rPr lang="ko-KR" altLang="en-US" dirty="0"/>
              <a:t>자유 형식의 한국어 문장</a:t>
            </a:r>
            <a:r>
              <a:rPr lang="en-US" altLang="ko-KR" dirty="0"/>
              <a:t>)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1-2. "intent": </a:t>
            </a:r>
            <a:r>
              <a:rPr lang="ko-KR" altLang="en-US" dirty="0"/>
              <a:t>해당 문장이 속하는 의도 카테고리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"festival", "l2m", "stock"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세부 기능 및 역할</a:t>
            </a:r>
            <a:r>
              <a:rPr lang="en-US" altLang="ko-KR" dirty="0"/>
              <a:t>: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2-1. </a:t>
            </a:r>
            <a:r>
              <a:rPr lang="ko-KR" altLang="en-US" dirty="0"/>
              <a:t>의도 분류 모델 학습 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JSON </a:t>
            </a:r>
            <a:r>
              <a:rPr lang="ko-KR" altLang="en-US" dirty="0"/>
              <a:t>파일을 로드 후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"text"</a:t>
            </a:r>
            <a:r>
              <a:rPr lang="ko-KR" altLang="en-US" dirty="0"/>
              <a:t>와 </a:t>
            </a:r>
            <a:r>
              <a:rPr lang="en-US" altLang="ko-KR" dirty="0"/>
              <a:t>"intent" </a:t>
            </a:r>
            <a:r>
              <a:rPr lang="ko-KR" altLang="en-US" dirty="0"/>
              <a:t>쌍을 학습 데이터로 활용하여 다중 클래스 분류 모델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텍스트 </a:t>
            </a:r>
            <a:r>
              <a:rPr lang="ko-KR" altLang="en-US" dirty="0" err="1"/>
              <a:t>분류용</a:t>
            </a:r>
            <a:r>
              <a:rPr lang="en-US" altLang="ko-KR" dirty="0"/>
              <a:t>Transformer </a:t>
            </a:r>
            <a:r>
              <a:rPr lang="ko-KR" altLang="en-US" dirty="0"/>
              <a:t>기반 모델</a:t>
            </a:r>
            <a:r>
              <a:rPr lang="en-US" altLang="ko-KR" dirty="0"/>
              <a:t>)</a:t>
            </a:r>
            <a:r>
              <a:rPr lang="ko-KR" altLang="en-US" dirty="0"/>
              <a:t>을 학습합니다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학습된 모델은 </a:t>
            </a:r>
            <a:r>
              <a:rPr lang="ko-KR" altLang="en-US" dirty="0" err="1"/>
              <a:t>챗봇에자연어</a:t>
            </a:r>
            <a:r>
              <a:rPr lang="ko-KR" altLang="en-US" dirty="0"/>
              <a:t> 질문이 들어왔을 때</a:t>
            </a:r>
            <a:r>
              <a:rPr lang="en-US" altLang="ko-KR" dirty="0"/>
              <a:t>, </a:t>
            </a:r>
            <a:r>
              <a:rPr lang="ko-KR" altLang="en-US" dirty="0"/>
              <a:t>해당 문장의 의도를 예측하여 적절한 </a:t>
            </a:r>
            <a:r>
              <a:rPr lang="ko-KR" altLang="en-US" dirty="0" err="1"/>
              <a:t>핸들러</a:t>
            </a:r>
            <a:r>
              <a:rPr lang="en-US" altLang="ko-KR" dirty="0"/>
              <a:t>(</a:t>
            </a:r>
            <a:r>
              <a:rPr lang="ko-KR" altLang="en-US" dirty="0"/>
              <a:t>축제 조회</a:t>
            </a:r>
            <a:r>
              <a:rPr lang="en-US" altLang="ko-KR" dirty="0"/>
              <a:t>, </a:t>
            </a:r>
            <a:r>
              <a:rPr lang="ko-KR" altLang="en-US" dirty="0"/>
              <a:t>게임 데이터 조회</a:t>
            </a:r>
            <a:r>
              <a:rPr lang="en-US" altLang="ko-KR" dirty="0"/>
              <a:t>, </a:t>
            </a:r>
            <a:r>
              <a:rPr lang="ko-KR" altLang="en-US" dirty="0"/>
              <a:t>주식 데이터 조회 등</a:t>
            </a:r>
            <a:r>
              <a:rPr lang="en-US" altLang="ko-KR" dirty="0"/>
              <a:t>)</a:t>
            </a:r>
            <a:r>
              <a:rPr lang="ko-KR" altLang="en-US" dirty="0"/>
              <a:t>로 라우팅합니다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2-2. </a:t>
            </a:r>
            <a:r>
              <a:rPr lang="ko-KR" altLang="en-US" dirty="0" err="1"/>
              <a:t>의도별핸들러호출</a:t>
            </a:r>
            <a:r>
              <a:rPr lang="ko-KR" altLang="en-US" dirty="0"/>
              <a:t> 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사용자가 “이번 주말에 갈 수 있는 축제 있을까</a:t>
            </a:r>
            <a:r>
              <a:rPr lang="en-US" altLang="ko-KR" dirty="0"/>
              <a:t>?”</a:t>
            </a:r>
            <a:r>
              <a:rPr lang="ko-KR" altLang="en-US" dirty="0"/>
              <a:t>라고 입력하면</a:t>
            </a:r>
            <a:r>
              <a:rPr lang="en-US" altLang="ko-KR" dirty="0"/>
              <a:t>, </a:t>
            </a:r>
            <a:r>
              <a:rPr lang="ko-KR" altLang="en-US" dirty="0"/>
              <a:t>모델이 예측한 </a:t>
            </a:r>
            <a:r>
              <a:rPr lang="en-US" altLang="ko-KR" dirty="0"/>
              <a:t>"festival" </a:t>
            </a:r>
            <a:r>
              <a:rPr lang="ko-KR" altLang="en-US" dirty="0"/>
              <a:t>의도를 기반으로 축제 정보를 조회하는 함수가 실행됩니다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다른 예로</a:t>
            </a:r>
            <a:r>
              <a:rPr lang="en-US" altLang="ko-KR" dirty="0"/>
              <a:t>, “</a:t>
            </a:r>
            <a:r>
              <a:rPr lang="ko-KR" altLang="en-US" dirty="0"/>
              <a:t>리니지</a:t>
            </a:r>
            <a:r>
              <a:rPr lang="en-US" altLang="ko-KR" dirty="0"/>
              <a:t>2M</a:t>
            </a:r>
            <a:r>
              <a:rPr lang="ko-KR" altLang="en-US" dirty="0"/>
              <a:t>에서 전설 아이템 시세 </a:t>
            </a:r>
            <a:r>
              <a:rPr lang="ko-KR" altLang="en-US" dirty="0" err="1"/>
              <a:t>비교해줘”라면</a:t>
            </a:r>
            <a:r>
              <a:rPr lang="en-US" altLang="ko-KR" dirty="0"/>
              <a:t>"l2m" </a:t>
            </a:r>
            <a:r>
              <a:rPr lang="ko-KR" altLang="en-US" dirty="0"/>
              <a:t>의도 </a:t>
            </a:r>
            <a:r>
              <a:rPr lang="ko-KR" altLang="en-US" dirty="0" err="1"/>
              <a:t>핸들러가호출되어</a:t>
            </a:r>
            <a:r>
              <a:rPr lang="ko-KR" altLang="en-US" dirty="0"/>
              <a:t> </a:t>
            </a:r>
            <a:r>
              <a:rPr lang="en-US" altLang="ko-KR" dirty="0"/>
              <a:t>L2M </a:t>
            </a:r>
            <a:r>
              <a:rPr lang="ko-KR" altLang="en-US" dirty="0"/>
              <a:t>아이템 가격 정보를 조회합니다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3. </a:t>
            </a:r>
            <a:r>
              <a:rPr lang="ko-KR" altLang="en-US" dirty="0"/>
              <a:t>데이터 확장 및 검증 </a:t>
            </a:r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3-1. </a:t>
            </a:r>
            <a:r>
              <a:rPr lang="ko-KR" altLang="en-US" dirty="0"/>
              <a:t>새로운 의도 예시를 추가하거나</a:t>
            </a:r>
            <a:r>
              <a:rPr lang="en-US" altLang="ko-KR" dirty="0"/>
              <a:t>, </a:t>
            </a:r>
            <a:r>
              <a:rPr lang="ko-KR" altLang="en-US" dirty="0"/>
              <a:t>의도를 명확히 분리하기 위해 </a:t>
            </a:r>
            <a:r>
              <a:rPr lang="ko-KR" altLang="en-US" dirty="0" err="1"/>
              <a:t>데이터셋을</a:t>
            </a:r>
            <a:r>
              <a:rPr lang="ko-KR" altLang="en-US" dirty="0"/>
              <a:t> 지속적으로 업데이트할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3-2. </a:t>
            </a:r>
            <a:r>
              <a:rPr lang="ko-KR" altLang="en-US" dirty="0"/>
              <a:t>예</a:t>
            </a:r>
            <a:r>
              <a:rPr lang="en-US" altLang="ko-KR" dirty="0"/>
              <a:t>: "stock" </a:t>
            </a:r>
            <a:r>
              <a:rPr lang="ko-KR" altLang="en-US" dirty="0"/>
              <a:t>의도가 아닌 </a:t>
            </a:r>
            <a:r>
              <a:rPr lang="en-US" altLang="ko-KR" dirty="0"/>
              <a:t>"</a:t>
            </a:r>
            <a:r>
              <a:rPr lang="en-US" altLang="ko-KR" dirty="0" err="1"/>
              <a:t>foreign_stock</a:t>
            </a:r>
            <a:r>
              <a:rPr lang="en-US" altLang="ko-KR" dirty="0"/>
              <a:t>" </a:t>
            </a:r>
            <a:r>
              <a:rPr lang="ko-KR" altLang="en-US" dirty="0"/>
              <a:t>등 세부 카테고리가 필요할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"intent" </a:t>
            </a:r>
            <a:r>
              <a:rPr lang="ko-KR" altLang="en-US" dirty="0"/>
              <a:t>항목과 관련 문장을 추가하여 다중 분류 정확도를 향상시킵니다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00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587500"/>
            <a:ext cx="8089900" cy="49657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25500" y="6572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학습 데이터 준비</a:t>
            </a:r>
            <a:r>
              <a:rPr lang="en-US" altLang="ko-KR" dirty="0" smtClean="0">
                <a:solidFill>
                  <a:schemeClr val="bg1"/>
                </a:solidFill>
              </a:rPr>
              <a:t>(Entity dictionary)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442" y="650432"/>
            <a:ext cx="495369" cy="4667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10251" y="947195"/>
            <a:ext cx="10277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/>
              <a:t>설명 보기</a:t>
            </a:r>
          </a:p>
        </p:txBody>
      </p:sp>
    </p:spTree>
    <p:extLst>
      <p:ext uri="{BB962C8B-B14F-4D97-AF65-F5344CB8AC3E}">
        <p14:creationId xmlns:p14="http://schemas.microsoft.com/office/powerpoint/2010/main" val="22382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3296</Words>
  <Application>Microsoft Office PowerPoint</Application>
  <PresentationFormat>와이드스크린</PresentationFormat>
  <Paragraphs>431</Paragraphs>
  <Slides>44</Slides>
  <Notes>16</Notes>
  <HiddenSlides>3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함초롬바탕</vt:lpstr>
      <vt:lpstr>Arial</vt:lpstr>
      <vt:lpstr>Freestyle Script</vt:lpstr>
      <vt:lpstr>Office 테마</vt:lpstr>
      <vt:lpstr>하루하루     일상과 함께하는 ChatBot</vt:lpstr>
      <vt:lpstr>목차</vt:lpstr>
      <vt:lpstr>&lt;하루하루&gt; 팀 소개</vt:lpstr>
      <vt:lpstr>&lt;하루하루&gt; 슬로건</vt:lpstr>
      <vt:lpstr>&lt;하루하루&gt; 디자인 배경</vt:lpstr>
      <vt:lpstr>프로젝트 주제</vt:lpstr>
      <vt:lpstr>PowerPoint 프레젠테이션</vt:lpstr>
      <vt:lpstr>학습 데이터 준비(intent dataset)</vt:lpstr>
      <vt:lpstr>PowerPoint 프레젠테이션</vt:lpstr>
      <vt:lpstr>학습 데이터 준비(Entity dictionary)</vt:lpstr>
      <vt:lpstr>PowerPoint 프레젠테이션</vt:lpstr>
      <vt:lpstr>학습 데이터 준비(NER dataset)</vt:lpstr>
      <vt:lpstr>프로젝트 README</vt:lpstr>
      <vt:lpstr>프로젝트 전체 구조도</vt:lpstr>
      <vt:lpstr>업무 분장</vt:lpstr>
      <vt:lpstr>2-1. 시연영상</vt:lpstr>
      <vt:lpstr>2-2. 축제 정보 공공 데이터 수집</vt:lpstr>
      <vt:lpstr>PowerPoint 프레젠테이션</vt:lpstr>
      <vt:lpstr>2-2. 스팀게임 정보 공공 데이터 수집</vt:lpstr>
      <vt:lpstr>2-2. 스팀게임 데이터 처리 및 DB연결</vt:lpstr>
      <vt:lpstr>2-2. 주식 정보 공공 데이터 수집</vt:lpstr>
      <vt:lpstr>2-2. 주식 데이터 처리</vt:lpstr>
      <vt:lpstr>2-2. 리니지2M 정보 공공 데이터 수집</vt:lpstr>
      <vt:lpstr>2-2. .env 파일</vt:lpstr>
      <vt:lpstr>2-4. NLU Engine Architecture</vt:lpstr>
      <vt:lpstr>2-4. 모델 – intent 분류</vt:lpstr>
      <vt:lpstr>2-4. NLU 모델 – NER(개체명 인식)</vt:lpstr>
      <vt:lpstr>2-4. NLU 모델 - 통합처리</vt:lpstr>
      <vt:lpstr>2-4. NLU 모델 – CLI test(1) - preprocess</vt:lpstr>
      <vt:lpstr>2-4. NLU 모델 – CLI test(2) - train</vt:lpstr>
      <vt:lpstr>2-4. NLU 모델 – CLI test(3) – train_ner </vt:lpstr>
      <vt:lpstr>2-4. NLU 모델 – CLI test(4) - test</vt:lpstr>
      <vt:lpstr>2-4. NLU 모델 – CLI test(5) - ask</vt:lpstr>
      <vt:lpstr>2-5. 백엔드 구조 개요</vt:lpstr>
      <vt:lpstr>2-5. FastAPI 처리 흐름</vt:lpstr>
      <vt:lpstr>2-5. INTENT_HANDLER 구조</vt:lpstr>
      <vt:lpstr>2-5. Frontend와 FastAPI 연결 방식</vt:lpstr>
      <vt:lpstr>2-6. 주요 Frontend 기능 (주제 선택 화면)</vt:lpstr>
      <vt:lpstr>2-6. 주요 Frontend 기능 (메인 채팅 화면)</vt:lpstr>
      <vt:lpstr>2-6. User flow(ChatBot 대화)</vt:lpstr>
      <vt:lpstr>2-6. User flow(추가 주제 선택)</vt:lpstr>
      <vt:lpstr>3. 회고록</vt:lpstr>
      <vt:lpstr>3. Q&amp;A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</dc:creator>
  <cp:lastModifiedBy>human</cp:lastModifiedBy>
  <cp:revision>58</cp:revision>
  <dcterms:created xsi:type="dcterms:W3CDTF">2025-06-04T03:39:31Z</dcterms:created>
  <dcterms:modified xsi:type="dcterms:W3CDTF">2025-06-10T01:39:48Z</dcterms:modified>
</cp:coreProperties>
</file>